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1" r:id="rId3"/>
    <p:sldId id="262" r:id="rId4"/>
    <p:sldId id="265" r:id="rId5"/>
    <p:sldId id="266" r:id="rId6"/>
    <p:sldId id="268" r:id="rId7"/>
    <p:sldId id="278" r:id="rId8"/>
    <p:sldId id="283" r:id="rId9"/>
    <p:sldId id="286" r:id="rId10"/>
    <p:sldId id="289" r:id="rId11"/>
    <p:sldId id="275" r:id="rId12"/>
    <p:sldId id="267" r:id="rId13"/>
    <p:sldId id="281" r:id="rId14"/>
    <p:sldId id="285" r:id="rId15"/>
    <p:sldId id="276" r:id="rId16"/>
    <p:sldId id="282" r:id="rId17"/>
    <p:sldId id="269" r:id="rId18"/>
    <p:sldId id="271" r:id="rId19"/>
    <p:sldId id="272" r:id="rId20"/>
    <p:sldId id="287" r:id="rId21"/>
    <p:sldId id="273" r:id="rId22"/>
    <p:sldId id="290" r:id="rId23"/>
    <p:sldId id="274" r:id="rId2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5" autoAdjust="0"/>
    <p:restoredTop sz="83122" autoAdjust="0"/>
  </p:normalViewPr>
  <p:slideViewPr>
    <p:cSldViewPr>
      <p:cViewPr>
        <p:scale>
          <a:sx n="92" d="100"/>
          <a:sy n="92" d="100"/>
        </p:scale>
        <p:origin x="1816" y="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08" y="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CAAB2D8-807D-9424-630C-50B671E88E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A73DFE2-9102-CA96-8AC6-E5A49CBA24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B621510-E25F-C24C-9EFC-1D4AB5483BCF}" type="datetimeFigureOut">
              <a:rPr lang="fr-FR"/>
              <a:pPr>
                <a:defRPr/>
              </a:pPr>
              <a:t>05/05/2026</a:t>
            </a:fld>
            <a:endParaRPr lang="fr-F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230DE4-186D-8047-D28B-C7F439DB8A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D0E1DAA-99BA-8AA8-17F5-B51C63894C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74CB33-A5BF-C146-ACFF-897BA1450932}" type="slidenum">
              <a:rPr lang="fr-FR" altLang="pt-BR"/>
              <a:pPr/>
              <a:t>‹nº›</a:t>
            </a:fld>
            <a:endParaRPr lang="fr-F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24F3615-86D4-5422-21A9-9438EFD9C2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A2B3F8C-418A-8B13-3386-90A0D82B4F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43BEA3D-08C0-8143-B482-32A5BD8713EE}" type="datetimeFigureOut">
              <a:rPr lang="pt-BR"/>
              <a:pPr>
                <a:defRPr/>
              </a:pPr>
              <a:t>05/05/2026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8E170AF4-BD3F-F2FB-7B11-44AA12B6AB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7C2DAF9F-9CE1-41E5-2ED8-ABB89287E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821625-F02B-8786-F213-6B9BA4F6A8A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A23B83-09E0-57D7-0A6E-40BDAA37D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8D487D3-F674-B34E-A145-30C93EA62B9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AE7C493-54F3-BB7B-DAF0-4BD497FE2B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BD7A20F5-218F-FD82-BF2E-7673746B43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2487D40B-9614-6EC9-60B1-D6A01D486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707FBE1-21C0-D345-8FCB-946CAD120FE1}" type="slidenum">
              <a:rPr lang="pt-BR" altLang="pt-BR"/>
              <a:pPr/>
              <a:t>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270" algn="just"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legislação ambiental brasileira avançou significativamente ao estabelecer metas para o encerramento de lixões e a destinação ambientalmente adequada dos resíduos sólidos. Como titulares dos serviços de limpeza urbana e manejo de resíduos, os municípios possuem papel central nesse processo, embora enfrentem diversos desafios neste aspecto.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 algn="just"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limitação de recursos humanos especializados, tanto para elaboração de projetos técnicos quanto para o acompanhamento e execução das intervenções configura-se como um relevante entrave. A remediação de áreas degradadas por RSU exige conhecimentos específicos e não fazem parte, em geral, da rotina administrativa das prefeituras.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 algn="just"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Outro fator decisivo para a tomada de decisão de encerramento dos lixões refere-se aos custos envolvidos. Obras de remediação ambiental demandam investimentos elevados, frequentemente incompatíveis com a capacidade orçamentária de muitos municípios, o que dificulta a recuperação de passivos ambientais históricos.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 algn="just">
              <a:buNone/>
            </a:pPr>
            <a:endParaRPr lang="pt-B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 algn="just"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Além disso, trata-se de investimentos que nem sempre são perceptíveis diretamente pela população, o que reduz sua visibilidade política. Nesse contexto, a recuperação de lixões e a gestão adequada de resíduos configuram um desafio que envolve aspectos técnicos, econômicos, institucionais e políticos.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487D3-F674-B34E-A145-30C93EA62B9F}" type="slidenum">
              <a:rPr lang="pt-BR" altLang="pt-BR" smtClean="0"/>
              <a:pPr/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25281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7B117-0D09-4495-8B3C-133D8D23D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F0900F8-3381-8324-CF0F-BFFFAD10F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2E2D6FC-E0E7-E854-B8CC-17D165CB0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270" algn="just"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legislação ambiental brasileira avançou significativamente ao estabelecer metas para o encerramento de lixões e a destinação ambientalmente adequada dos resíduos sólidos. Como titulares dos serviços de limpeza urbana e manejo de resíduos, os municípios possuem papel central nesse processo, embora enfrentem diversos desafios neste aspecto.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 algn="just"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limitação de recursos humanos especializados, tanto para elaboração de projetos técnicos quanto para o acompanhamento e execução das intervenções configura-se como um relevante entrave. A remediação de áreas degradadas por RSU exige conhecimentos específicos e não fazem parte, em geral, da rotina administrativa das prefeituras.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 algn="just"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Outro fator decisivo para a tomada de decisão de encerramento dos lixões refere-se aos custos envolvidos. Obras de remediação ambiental demandam investimentos elevados, frequentemente incompatíveis com a capacidade orçamentária de muitos municípios, o que dificulta a recuperação de passivos ambientais históricos.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 algn="just">
              <a:buNone/>
            </a:pPr>
            <a:endParaRPr lang="pt-B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 algn="just">
              <a:buNone/>
            </a:pPr>
            <a:r>
              <a:rPr lang="pt-BR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Além disso, trata-se de investimentos que nem sempre são perceptíveis diretamente pela população, o que reduz sua visibilidade política. Nesse contexto, a recuperação de lixões e a gestão adequada de resíduos configuram um desafio que envolve aspectos técnicos, econômicos, institucionais e políticos.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BDD6C5A-3398-3F79-8271-21F6E9CC6D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487D3-F674-B34E-A145-30C93EA62B9F}" type="slidenum">
              <a:rPr lang="pt-BR" altLang="pt-BR" smtClean="0"/>
              <a:pPr/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601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7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CaixaDeTexto 2">
            <a:extLst>
              <a:ext uri="{FF2B5EF4-FFF2-40B4-BE49-F238E27FC236}">
                <a16:creationId xmlns:a16="http://schemas.microsoft.com/office/drawing/2014/main" id="{01FDEFEE-1175-37B0-FD1F-C0ED19186C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33475" y="6334125"/>
            <a:ext cx="8010525" cy="523220"/>
          </a:xfrm>
          <a:prstGeom prst="rect">
            <a:avLst/>
          </a:prstGeom>
          <a:solidFill>
            <a:srgbClr val="D5F4FF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XI-001 “Recuperação de área degradada por resíduos sólidos urbanos no contexto da Política Nacional de Resíduos Sólidos e do Marco Legal do Saneamento: Estudo de Caso em Ijuí – RS, Brasil”    </a:t>
            </a:r>
          </a:p>
        </p:txBody>
      </p:sp>
      <p:sp>
        <p:nvSpPr>
          <p:cNvPr id="1029" name="CaixaDeTexto 7">
            <a:extLst>
              <a:ext uri="{FF2B5EF4-FFF2-40B4-BE49-F238E27FC236}">
                <a16:creationId xmlns:a16="http://schemas.microsoft.com/office/drawing/2014/main" id="{B7C52677-42BE-4675-CB6A-CB2FD09A30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61025"/>
            <a:ext cx="1133475" cy="1200150"/>
          </a:xfrm>
          <a:prstGeom prst="rect">
            <a:avLst/>
          </a:prstGeom>
          <a:solidFill>
            <a:srgbClr val="D5F4FF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sz="1200" dirty="0">
              <a:solidFill>
                <a:srgbClr val="00B0F0"/>
              </a:solidFill>
            </a:endParaRPr>
          </a:p>
          <a:p>
            <a:pPr algn="ctr">
              <a:defRPr/>
            </a:pPr>
            <a:endParaRPr lang="pt-BR" sz="12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pt-BR" sz="1200" dirty="0"/>
              <a:t>Inserir sua foto</a:t>
            </a:r>
          </a:p>
          <a:p>
            <a:pPr algn="ctr">
              <a:defRPr/>
            </a:pPr>
            <a:r>
              <a:rPr lang="pt-BR" sz="1200" dirty="0"/>
              <a:t>aqui</a:t>
            </a:r>
          </a:p>
          <a:p>
            <a:pPr algn="ctr">
              <a:defRPr/>
            </a:pPr>
            <a:endParaRPr lang="pt-BR" sz="12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3" name="CaixaDeTexto 4">
            <a:extLst>
              <a:ext uri="{FF2B5EF4-FFF2-40B4-BE49-F238E27FC236}">
                <a16:creationId xmlns:a16="http://schemas.microsoft.com/office/drawing/2014/main" id="{8AE8A371-2FB6-81A8-B2C6-22587E899D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51500" y="22225"/>
            <a:ext cx="3384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pt-BR" altLang="pt-BR" dirty="0"/>
          </a:p>
          <a:p>
            <a:pPr>
              <a:defRPr/>
            </a:pPr>
            <a:endParaRPr lang="pt-BR" altLang="pt-BR" dirty="0"/>
          </a:p>
        </p:txBody>
      </p:sp>
      <p:pic>
        <p:nvPicPr>
          <p:cNvPr id="2" name="Imagem 3">
            <a:extLst>
              <a:ext uri="{FF2B5EF4-FFF2-40B4-BE49-F238E27FC236}">
                <a16:creationId xmlns:a16="http://schemas.microsoft.com/office/drawing/2014/main" id="{6BF53165-C061-A2EF-5ECE-F38E1CA057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7625"/>
            <a:ext cx="54006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Homem em pé em frente a cortina vermelha&#10;&#10;O conteúdo gerado por IA pode estar incorreto.">
            <a:extLst>
              <a:ext uri="{FF2B5EF4-FFF2-40B4-BE49-F238E27FC236}">
                <a16:creationId xmlns:a16="http://schemas.microsoft.com/office/drawing/2014/main" id="{192F4F64-FD6A-DB37-E8B2-FB24EF77C5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0" y="5728521"/>
            <a:ext cx="1042971" cy="1105567"/>
          </a:xfrm>
          <a:prstGeom prst="rect">
            <a:avLst/>
          </a:prstGeom>
        </p:spPr>
      </p:pic>
      <p:pic>
        <p:nvPicPr>
          <p:cNvPr id="7" name="Imagem 6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943E351B-1F54-8D1D-92BC-544C8E0DC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63" y="30745"/>
            <a:ext cx="1241716" cy="1099795"/>
          </a:xfrm>
          <a:prstGeom prst="rect">
            <a:avLst/>
          </a:prstGeom>
        </p:spPr>
      </p:pic>
      <p:pic>
        <p:nvPicPr>
          <p:cNvPr id="13" name="Imagem 12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377A952B-3EA3-62CF-0094-9D1947B0E84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79" y="113088"/>
            <a:ext cx="2053685" cy="9632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4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ítulo 1">
            <a:extLst>
              <a:ext uri="{FF2B5EF4-FFF2-40B4-BE49-F238E27FC236}">
                <a16:creationId xmlns:a16="http://schemas.microsoft.com/office/drawing/2014/main" id="{552A9A75-31FC-71C6-F7CD-99AE52AFF7D3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719572" y="1268760"/>
            <a:ext cx="7704856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 sz="3200" b="1" dirty="0">
                <a:solidFill>
                  <a:srgbClr val="0070C0"/>
                </a:solidFill>
              </a:rPr>
              <a:t>RECUPERAÇÃO DE ÁREA DEGRADADA POR RESÍDUOS SÓLIDOS URBANOS NO CONTEXTO DA POLITICA NACIONAL DOS RESÍDUOS SÓLIDOS: ESTUDO DE CASO EM IJUÍ – RS, BRASIL</a:t>
            </a:r>
            <a:br>
              <a:rPr lang="en-US" altLang="pt-BR" sz="2200" b="1" dirty="0">
                <a:solidFill>
                  <a:srgbClr val="0070C0"/>
                </a:solidFill>
              </a:rPr>
            </a:br>
            <a:br>
              <a:rPr lang="en-US" altLang="pt-BR" sz="2200" b="1" dirty="0">
                <a:solidFill>
                  <a:srgbClr val="0070C0"/>
                </a:solidFill>
              </a:rPr>
            </a:br>
            <a:r>
              <a:rPr lang="pt-BR" sz="2200" b="1" dirty="0">
                <a:solidFill>
                  <a:srgbClr val="0070C0"/>
                </a:solidFill>
              </a:rPr>
              <a:t>Yuri Lucian </a:t>
            </a:r>
            <a:r>
              <a:rPr lang="pt-BR" sz="2200" b="1" dirty="0" err="1">
                <a:solidFill>
                  <a:srgbClr val="0070C0"/>
                </a:solidFill>
              </a:rPr>
              <a:t>Pilissão</a:t>
            </a:r>
            <a:br>
              <a:rPr lang="pt-BR" sz="2200" b="1" dirty="0">
                <a:solidFill>
                  <a:srgbClr val="0070C0"/>
                </a:solidFill>
              </a:rPr>
            </a:br>
            <a:r>
              <a:rPr lang="pt-BR" sz="1800" dirty="0">
                <a:solidFill>
                  <a:srgbClr val="0070C0"/>
                </a:solidFill>
              </a:rPr>
              <a:t>Mestre em Energia e Sustentabilidade (UFSC); Engenheiro Sanitarista e Ambiental (UFSM); Secretário do Meio Ambiente de Ijuí (2021–atual)</a:t>
            </a:r>
            <a:br>
              <a:rPr lang="pt-BR" sz="2200" dirty="0">
                <a:solidFill>
                  <a:srgbClr val="0070C0"/>
                </a:solidFill>
              </a:rPr>
            </a:br>
            <a:br>
              <a:rPr lang="pt-BR" sz="2200" b="1" dirty="0">
                <a:solidFill>
                  <a:srgbClr val="0070C0"/>
                </a:solidFill>
              </a:rPr>
            </a:br>
            <a:r>
              <a:rPr lang="pt-BR" sz="2200" b="1" dirty="0">
                <a:solidFill>
                  <a:srgbClr val="0070C0"/>
                </a:solidFill>
              </a:rPr>
              <a:t>Município de Ijuí/Secretaria do Meio Ambiente</a:t>
            </a:r>
            <a:endParaRPr lang="pt-BR" altLang="pt-BR" sz="2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50846-2C02-A476-D2A0-AF82F4B9A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2ABE6AE-3834-0D17-BF03-DC1B2D2F70E0}"/>
              </a:ext>
            </a:extLst>
          </p:cNvPr>
          <p:cNvSpPr txBox="1"/>
          <p:nvPr/>
        </p:nvSpPr>
        <p:spPr>
          <a:xfrm>
            <a:off x="467544" y="1196752"/>
            <a:ext cx="8208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None/>
            </a:pPr>
            <a:r>
              <a:rPr lang="pt-BR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EXECUSSÃO DO PROJETO DE REMEDIAÇÃO DE ÁREA DEGRADADA POR DISPOSIÇÃO DE RSU</a:t>
            </a:r>
            <a:endParaRPr lang="pt-BR" sz="24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CC22EBC-FE7B-3357-D63D-2DA43266D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998405"/>
            <a:ext cx="3204356" cy="426567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51E0BAF-EDEE-529D-CF68-5A2167633283}"/>
              </a:ext>
            </a:extLst>
          </p:cNvPr>
          <p:cNvSpPr txBox="1"/>
          <p:nvPr/>
        </p:nvSpPr>
        <p:spPr>
          <a:xfrm>
            <a:off x="539552" y="3013501"/>
            <a:ext cx="3960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Licenciamento Ambiental – </a:t>
            </a:r>
          </a:p>
          <a:p>
            <a:r>
              <a:rPr lang="pt-BR" sz="2400" b="1" dirty="0">
                <a:latin typeface="+mj-lt"/>
                <a:cs typeface="Times New Roman" panose="02020603050405020304" pitchFamily="18" charset="0"/>
              </a:rPr>
              <a:t>Remediação de área degrada por disposição de RSU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9660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2A9F8-2E9E-AE00-72FB-C8D2A1A56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F782D4-C76D-1D1C-7262-725D4CD95C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16" y="1183787"/>
            <a:ext cx="7884368" cy="504056"/>
          </a:xfrm>
          <a:prstGeom prst="rect">
            <a:avLst/>
          </a:prstGeom>
        </p:spPr>
        <p:txBody>
          <a:bodyPr/>
          <a:lstStyle/>
          <a:p>
            <a:r>
              <a:rPr lang="pt-BR" sz="3200" b="1" dirty="0"/>
              <a:t>METODOLOGIA DE INVESTIGAÇÃO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EC1972-2398-2EF8-7C7D-E52C08FA1BFE}"/>
              </a:ext>
            </a:extLst>
          </p:cNvPr>
          <p:cNvSpPr txBox="1"/>
          <p:nvPr/>
        </p:nvSpPr>
        <p:spPr>
          <a:xfrm>
            <a:off x="395536" y="1770805"/>
            <a:ext cx="6192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Avaliação de estudos ambientais e plano de amostragem: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521C077-D6D2-45F1-ECCE-271947C17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2204267"/>
            <a:ext cx="4891448" cy="29474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8497975-1651-0685-BB57-1F6AD73C1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869160"/>
            <a:ext cx="5170179" cy="107711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D3842B6-85B7-2A2B-0F8B-85603E636F95}"/>
              </a:ext>
            </a:extLst>
          </p:cNvPr>
          <p:cNvSpPr txBox="1"/>
          <p:nvPr/>
        </p:nvSpPr>
        <p:spPr>
          <a:xfrm>
            <a:off x="5568075" y="5946278"/>
            <a:ext cx="2328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Figura: Plano de Amostragem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8D74220-69EB-BAEC-77CA-FAD25B87F324}"/>
              </a:ext>
            </a:extLst>
          </p:cNvPr>
          <p:cNvSpPr txBox="1"/>
          <p:nvPr/>
        </p:nvSpPr>
        <p:spPr>
          <a:xfrm>
            <a:off x="395536" y="2555954"/>
            <a:ext cx="34563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Análise de solo;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Análise de águas;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(superficial e subterrânea)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emissões atmosféricas: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COV (CH</a:t>
            </a:r>
            <a:r>
              <a:rPr lang="pt-BR" baseline="30000" dirty="0"/>
              <a:t>4</a:t>
            </a:r>
            <a:r>
              <a:rPr lang="pt-BR" dirty="0"/>
              <a:t>,CO</a:t>
            </a:r>
            <a:r>
              <a:rPr lang="pt-BR" baseline="30000" dirty="0"/>
              <a:t>2</a:t>
            </a:r>
            <a:r>
              <a:rPr lang="pt-BR" dirty="0"/>
              <a:t>e O</a:t>
            </a:r>
            <a:r>
              <a:rPr lang="pt-BR" baseline="30000" dirty="0"/>
              <a:t>2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844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FE963-AE7B-9B1C-5526-D12DD325F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29B7A-25D6-7955-73E7-5DC40FF3E9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16" y="1340769"/>
            <a:ext cx="7884368" cy="504056"/>
          </a:xfrm>
          <a:prstGeom prst="rect">
            <a:avLst/>
          </a:prstGeom>
        </p:spPr>
        <p:txBody>
          <a:bodyPr/>
          <a:lstStyle/>
          <a:p>
            <a:r>
              <a:rPr lang="pt-BR" sz="3200" b="1" dirty="0"/>
              <a:t>RESULTADOS</a:t>
            </a:r>
            <a:br>
              <a:rPr lang="pt-BR" sz="3200" b="1" dirty="0"/>
            </a:br>
            <a:br>
              <a:rPr lang="pt-BR" sz="3200" b="1" dirty="0"/>
            </a:br>
            <a:endParaRPr lang="pt-BR" sz="32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1C23794-F7C7-4408-E991-ABD929C9DBB2}"/>
              </a:ext>
            </a:extLst>
          </p:cNvPr>
          <p:cNvSpPr txBox="1"/>
          <p:nvPr/>
        </p:nvSpPr>
        <p:spPr>
          <a:xfrm>
            <a:off x="467544" y="2060848"/>
            <a:ext cx="8208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algn="just">
              <a:buNone/>
            </a:pP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D01D734-637A-2139-2475-EA130A1B47CF}"/>
              </a:ext>
            </a:extLst>
          </p:cNvPr>
          <p:cNvSpPr txBox="1"/>
          <p:nvPr/>
        </p:nvSpPr>
        <p:spPr>
          <a:xfrm>
            <a:off x="467543" y="1781337"/>
            <a:ext cx="432524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u="sng" dirty="0">
                <a:latin typeface="+mn-lt"/>
                <a:cs typeface="Times New Roman" panose="02020603050405020304" pitchFamily="18" charset="0"/>
              </a:rPr>
              <a:t>Água Subterrânea (poços de monitoramento)</a:t>
            </a:r>
            <a:r>
              <a:rPr lang="pt-BR" dirty="0">
                <a:latin typeface="+mn-lt"/>
                <a:cs typeface="Times New Roman" panose="02020603050405020304" pitchFamily="18" charset="0"/>
              </a:rPr>
              <a:t>: Não foi possível realizar a coleta de águas subterrâneas nos referidos poços tendo em vista que os mesmos não manifestaram coluna de água de medição prévia de profundidade. </a:t>
            </a:r>
            <a:r>
              <a:rPr lang="pt-BR" u="sng" dirty="0">
                <a:latin typeface="+mn-lt"/>
                <a:cs typeface="Times New Roman" panose="02020603050405020304" pitchFamily="18" charset="0"/>
              </a:rPr>
              <a:t>(Não é possível eliminar a vulnerabilidade de contaminação do lençol freático)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u="sng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u="sng" dirty="0">
                <a:latin typeface="+mn-lt"/>
                <a:cs typeface="Times New Roman" panose="02020603050405020304" pitchFamily="18" charset="0"/>
              </a:rPr>
              <a:t>Águas Superficiais:</a:t>
            </a:r>
            <a:r>
              <a:rPr lang="pt-BR" dirty="0">
                <a:latin typeface="+mn-lt"/>
                <a:cs typeface="Times New Roman" panose="02020603050405020304" pitchFamily="18" charset="0"/>
              </a:rPr>
              <a:t> Foram coletadas águas de um açude, de uma nascente e de um pequeno banhado.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47A5782-171F-63B4-B791-D171D7C40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183" y="2151832"/>
            <a:ext cx="3883667" cy="29523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D66B510-7139-7FDE-9DCC-AA6D794DEAE3}"/>
              </a:ext>
            </a:extLst>
          </p:cNvPr>
          <p:cNvSpPr txBox="1"/>
          <p:nvPr/>
        </p:nvSpPr>
        <p:spPr>
          <a:xfrm>
            <a:off x="5374677" y="5195144"/>
            <a:ext cx="262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Figura: Plano de Amostragem</a:t>
            </a:r>
          </a:p>
        </p:txBody>
      </p:sp>
    </p:spTree>
    <p:extLst>
      <p:ext uri="{BB962C8B-B14F-4D97-AF65-F5344CB8AC3E}">
        <p14:creationId xmlns:p14="http://schemas.microsoft.com/office/powerpoint/2010/main" val="3605303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8D0B873-C44A-2D02-1FF8-C79301197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02" y="2284328"/>
            <a:ext cx="8080443" cy="311893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9B6A1FF-538D-ADED-E469-3072EB61BDFF}"/>
              </a:ext>
            </a:extLst>
          </p:cNvPr>
          <p:cNvSpPr txBox="1"/>
          <p:nvPr/>
        </p:nvSpPr>
        <p:spPr>
          <a:xfrm>
            <a:off x="617202" y="1916037"/>
            <a:ext cx="7488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Solo:  os pontos de coleta foram a montante e a jusante do aterro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D85A870-E317-2FD0-EFE3-3782ED7C7351}"/>
              </a:ext>
            </a:extLst>
          </p:cNvPr>
          <p:cNvSpPr txBox="1"/>
          <p:nvPr/>
        </p:nvSpPr>
        <p:spPr>
          <a:xfrm>
            <a:off x="3037244" y="5422392"/>
            <a:ext cx="3240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VP</a:t>
            </a:r>
            <a:r>
              <a:rPr lang="pt-BR" sz="1400" dirty="0"/>
              <a:t>: Valor de Prevenção </a:t>
            </a:r>
          </a:p>
          <a:p>
            <a:pPr algn="ctr"/>
            <a:r>
              <a:rPr lang="pt-BR" sz="1400" b="1" dirty="0"/>
              <a:t>VI</a:t>
            </a:r>
            <a:r>
              <a:rPr lang="pt-BR" sz="1400" dirty="0"/>
              <a:t>: Valor de intervenção </a:t>
            </a:r>
          </a:p>
          <a:p>
            <a:pPr algn="ctr"/>
            <a:r>
              <a:rPr lang="pt-BR" sz="1400" b="1" dirty="0"/>
              <a:t>VRQ</a:t>
            </a:r>
            <a:r>
              <a:rPr lang="pt-BR" sz="1400" dirty="0"/>
              <a:t>: Valor de Referência de Qualidade</a:t>
            </a:r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91FD5F30-A7DA-B418-1356-0BE3B3AC9134}"/>
              </a:ext>
            </a:extLst>
          </p:cNvPr>
          <p:cNvSpPr txBox="1">
            <a:spLocks/>
          </p:cNvSpPr>
          <p:nvPr/>
        </p:nvSpPr>
        <p:spPr>
          <a:xfrm>
            <a:off x="457200" y="1202706"/>
            <a:ext cx="8229600" cy="71437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sz="3200" b="1" dirty="0"/>
              <a:t>RESULTADOS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801029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37A82-1543-59E9-BA9C-01894F462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CC540-E94D-FC11-D984-51580DC292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16" y="1340769"/>
            <a:ext cx="7884368" cy="504056"/>
          </a:xfrm>
          <a:prstGeom prst="rect">
            <a:avLst/>
          </a:prstGeom>
        </p:spPr>
        <p:txBody>
          <a:bodyPr/>
          <a:lstStyle/>
          <a:p>
            <a:r>
              <a:rPr lang="pt-BR" sz="3200" b="1" dirty="0"/>
              <a:t>RESULTADOS</a:t>
            </a:r>
            <a:br>
              <a:rPr lang="pt-BR" sz="3200" b="1" dirty="0"/>
            </a:br>
            <a:br>
              <a:rPr lang="pt-BR" sz="3200" b="1" dirty="0"/>
            </a:br>
            <a:endParaRPr lang="pt-BR" sz="32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68F952B-663D-AFF7-07E8-E66980B19DEF}"/>
              </a:ext>
            </a:extLst>
          </p:cNvPr>
          <p:cNvSpPr txBox="1"/>
          <p:nvPr/>
        </p:nvSpPr>
        <p:spPr>
          <a:xfrm>
            <a:off x="467544" y="2060848"/>
            <a:ext cx="8208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algn="just">
              <a:buNone/>
            </a:pP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F590DF-D1E1-BBE7-11D0-82708FB70C63}"/>
              </a:ext>
            </a:extLst>
          </p:cNvPr>
          <p:cNvSpPr txBox="1"/>
          <p:nvPr/>
        </p:nvSpPr>
        <p:spPr>
          <a:xfrm>
            <a:off x="467544" y="1916245"/>
            <a:ext cx="820891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u="sng" dirty="0">
                <a:latin typeface="+mn-lt"/>
                <a:cs typeface="Times New Roman" panose="02020603050405020304" pitchFamily="18" charset="0"/>
              </a:rPr>
              <a:t>Medição de COV:</a:t>
            </a:r>
            <a:r>
              <a:rPr lang="pt-BR" dirty="0">
                <a:latin typeface="+mn-lt"/>
                <a:cs typeface="Times New Roman" panose="02020603050405020304" pitchFamily="18" charset="0"/>
              </a:rPr>
              <a:t>  As leituras realizadas na superfície do aterro não apresentaram presença de metano e as leituras realizadas no interior da massa de resíduos apresentaram baixo percentual de presença de metano.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u="sng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u="sng" dirty="0">
                <a:latin typeface="+mn-lt"/>
                <a:cs typeface="Times New Roman" panose="02020603050405020304" pitchFamily="18" charset="0"/>
              </a:rPr>
              <a:t>Efluentes: </a:t>
            </a:r>
            <a:r>
              <a:rPr lang="pt-BR" dirty="0">
                <a:latin typeface="+mn-lt"/>
                <a:cs typeface="Times New Roman" panose="02020603050405020304" pitchFamily="18" charset="0"/>
              </a:rPr>
              <a:t>Foram amostrados efluentes da primeira lagoa (E1) e terceira lagoa (E2). Os resultados analíticos dos pontos amostrados E 1 e E 2 não revelam parâmetros superando os limites estabelecidos pela legislação ambiental. Desta forma, não sendo necessário o enquadramento como efluente contaminados.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2714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8F092-B994-B4B9-B392-80AC28DC5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A3F4AB6-7678-355F-8DD9-EF2357990905}"/>
              </a:ext>
            </a:extLst>
          </p:cNvPr>
          <p:cNvSpPr txBox="1"/>
          <p:nvPr/>
        </p:nvSpPr>
        <p:spPr>
          <a:xfrm>
            <a:off x="239008" y="1882423"/>
            <a:ext cx="4026297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pt-BR" sz="2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MELHORIAS E ESTRUTURA EM IMPLANTAÇÃO</a:t>
            </a:r>
            <a:endParaRPr lang="pt-BR" sz="2400" dirty="0">
              <a:effectLst/>
              <a:latin typeface="+mn-lt"/>
              <a:ea typeface="Times New Roman" panose="02020603050405020304" pitchFamily="18" charset="0"/>
            </a:endParaRPr>
          </a:p>
          <a:p>
            <a:pPr indent="-1270" algn="just">
              <a:buNone/>
            </a:pPr>
            <a:endParaRPr lang="pt-BR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indent="-1270" algn="just">
              <a:buNone/>
            </a:pPr>
            <a:r>
              <a:rPr lang="pt-BR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Inicialmente, realizou-se a estabilização e o isolamento do maciço de resíduos por meio da cobertura com solo de qualidade adequada, em espessura e compactação compatíveis com as recomendações técnicas.</a:t>
            </a:r>
            <a:endParaRPr lang="pt-BR" dirty="0">
              <a:effectLst/>
              <a:latin typeface="+mn-lt"/>
              <a:ea typeface="Times New Roman" panose="02020603050405020304" pitchFamily="18" charset="0"/>
            </a:endParaRPr>
          </a:p>
          <a:p>
            <a:pPr indent="-1270" algn="just">
              <a:buNone/>
            </a:pPr>
            <a:endParaRPr lang="pt-BR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6D15F2-8D9C-6F01-8E0E-25614287A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340768"/>
            <a:ext cx="4026297" cy="465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95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86A6F-67D7-02D6-1664-4416DFCA1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4C91A64-3805-C97E-62BC-3FDAF25CE7B3}"/>
              </a:ext>
            </a:extLst>
          </p:cNvPr>
          <p:cNvSpPr txBox="1"/>
          <p:nvPr/>
        </p:nvSpPr>
        <p:spPr>
          <a:xfrm>
            <a:off x="611560" y="1478633"/>
            <a:ext cx="8118648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None/>
            </a:pPr>
            <a:r>
              <a:rPr lang="pt-BR" sz="2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MELHORIAS E ESTRUTURA EM IMPLANTAÇÃO</a:t>
            </a:r>
          </a:p>
          <a:p>
            <a:pPr indent="-1270" algn="just">
              <a:buNone/>
            </a:pPr>
            <a:endParaRPr lang="pt-BR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indent="-1270" algn="just">
              <a:buNone/>
            </a:pPr>
            <a:r>
              <a:rPr lang="pt-BR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Para o manejo do lixiviado, adotou-se a implantação de um anel drenante profundo no entorno, respeitando a topografia local e o mapa equipotenciométrico.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154D759-D91F-9BB1-BC45-650592E01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97" y="2931367"/>
            <a:ext cx="3563385" cy="25452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3F12989-20E7-50F6-A308-AA2BA76E1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24944"/>
            <a:ext cx="3816423" cy="3161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0034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F0382-6EE0-7FF7-6233-F8A3E4FFD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E7A72CC-61CE-F0F8-C4F7-27FDCBFEB4AD}"/>
              </a:ext>
            </a:extLst>
          </p:cNvPr>
          <p:cNvSpPr txBox="1"/>
          <p:nvPr/>
        </p:nvSpPr>
        <p:spPr>
          <a:xfrm>
            <a:off x="467544" y="1444260"/>
            <a:ext cx="8208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pt-B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MELHORIAS E ESTRUTURA EM IMPLANTAÇÃO</a:t>
            </a:r>
            <a:endParaRPr lang="pt-BR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6572D0-8857-74C4-76C9-D6310E86838C}"/>
              </a:ext>
            </a:extLst>
          </p:cNvPr>
          <p:cNvSpPr txBox="1"/>
          <p:nvPr/>
        </p:nvSpPr>
        <p:spPr>
          <a:xfrm>
            <a:off x="467544" y="3311897"/>
            <a:ext cx="41764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algn="just">
              <a:buNone/>
            </a:pPr>
            <a:r>
              <a:rPr lang="pt-BR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 relação às emissões atmosféricas, embora os testes indicaram baixa geração de metano, foram instalados queimadores de gases distribuídos na área como medida preventiva.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3A0FA8E-E35F-7BA6-3316-F99CC1C46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916358"/>
            <a:ext cx="3888431" cy="42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9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D9AAA-A618-65A3-A6FD-4E6CDEB9A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1D2C42C-C38B-3D7E-DDA8-F54CA8BB615F}"/>
              </a:ext>
            </a:extLst>
          </p:cNvPr>
          <p:cNvSpPr txBox="1"/>
          <p:nvPr/>
        </p:nvSpPr>
        <p:spPr>
          <a:xfrm>
            <a:off x="467544" y="2060848"/>
            <a:ext cx="8208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algn="just">
              <a:buNone/>
            </a:pP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578BC03-C11B-CF1B-D517-D614180FBDAD}"/>
              </a:ext>
            </a:extLst>
          </p:cNvPr>
          <p:cNvSpPr txBox="1"/>
          <p:nvPr/>
        </p:nvSpPr>
        <p:spPr>
          <a:xfrm>
            <a:off x="467544" y="1508109"/>
            <a:ext cx="8208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None/>
            </a:pPr>
            <a:r>
              <a:rPr lang="pt-BR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MELHORIAS E ESTRUTURA EM IMPLANTAÇÃO 2026</a:t>
            </a:r>
            <a:endParaRPr lang="pt-BR" sz="24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Jardim com grama e árvores ao fundo&#10;&#10;O conteúdo gerado por IA pode estar incorreto.">
            <a:extLst>
              <a:ext uri="{FF2B5EF4-FFF2-40B4-BE49-F238E27FC236}">
                <a16:creationId xmlns:a16="http://schemas.microsoft.com/office/drawing/2014/main" id="{C0B758D6-EDEC-28A0-32BA-AF1DA14DB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42" y="2243527"/>
            <a:ext cx="8587115" cy="310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56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1CC95-DF45-E9BF-19C1-937976EE8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8D017B3-939E-DECC-4837-EB219E8BDEC4}"/>
              </a:ext>
            </a:extLst>
          </p:cNvPr>
          <p:cNvSpPr txBox="1"/>
          <p:nvPr/>
        </p:nvSpPr>
        <p:spPr>
          <a:xfrm>
            <a:off x="467544" y="2268428"/>
            <a:ext cx="82089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Contexto</a:t>
            </a: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Avanços na legislação ambiental brasileira;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Metas para encerramento de lixões e destinação adequada;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Municípios como protagonistas na execução;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1D3B22E-08EE-6269-1260-1924D1FC3BA6}"/>
              </a:ext>
            </a:extLst>
          </p:cNvPr>
          <p:cNvSpPr txBox="1"/>
          <p:nvPr/>
        </p:nvSpPr>
        <p:spPr>
          <a:xfrm>
            <a:off x="467544" y="1319385"/>
            <a:ext cx="8208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DESAFIOS DA GESTÃO PÚBLICA</a:t>
            </a:r>
          </a:p>
        </p:txBody>
      </p:sp>
      <p:pic>
        <p:nvPicPr>
          <p:cNvPr id="4" name="Gráfico 3" descr="Projeto com preenchimento sólido">
            <a:extLst>
              <a:ext uri="{FF2B5EF4-FFF2-40B4-BE49-F238E27FC236}">
                <a16:creationId xmlns:a16="http://schemas.microsoft.com/office/drawing/2014/main" id="{B2350A25-836A-58DB-16AE-AC9BA954A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5736" y="4382015"/>
            <a:ext cx="916429" cy="86787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A2BBCA3-6B05-4579-670A-C27056C75595}"/>
              </a:ext>
            </a:extLst>
          </p:cNvPr>
          <p:cNvSpPr txBox="1"/>
          <p:nvPr/>
        </p:nvSpPr>
        <p:spPr>
          <a:xfrm>
            <a:off x="3216280" y="4382015"/>
            <a:ext cx="58199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Falta de equipes especializadas;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Dificuldade na elaboração e execução de projetos;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Remediação exige conhecimento específico;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EA040DF-E57C-A68E-E75D-497614AC0850}"/>
              </a:ext>
            </a:extLst>
          </p:cNvPr>
          <p:cNvSpPr txBox="1"/>
          <p:nvPr/>
        </p:nvSpPr>
        <p:spPr>
          <a:xfrm>
            <a:off x="3226440" y="4017691"/>
            <a:ext cx="1524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Técnicos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530204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DDCAC-2952-DEA8-BC0A-14F3AFA29A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5508" y="1416542"/>
            <a:ext cx="7907312" cy="50405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3200" b="1" dirty="0"/>
              <a:t>INTRODUÇÃO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759C908-D529-500B-2E74-ACE99F530799}"/>
              </a:ext>
            </a:extLst>
          </p:cNvPr>
          <p:cNvSpPr txBox="1"/>
          <p:nvPr/>
        </p:nvSpPr>
        <p:spPr>
          <a:xfrm>
            <a:off x="256050" y="2019331"/>
            <a:ext cx="339034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+mn-lt"/>
                <a:cs typeface="Times New Roman" panose="02020603050405020304" pitchFamily="18" charset="0"/>
              </a:rPr>
              <a:t>Crescimento da geração de resíduos sólidos urbanos;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+mn-lt"/>
                <a:cs typeface="Times New Roman" panose="02020603050405020304" pitchFamily="18" charset="0"/>
              </a:rPr>
              <a:t>Histórico de disposição em lixões no Brasil;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Impactos Ambientais: contaminação do solo e água, emissão de gases, riscos à saúde pública.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8FD0F29C-A36D-881F-38BE-C85FF7A8F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894" y="2259427"/>
            <a:ext cx="5069627" cy="280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B3BE330-BDEA-9823-D328-8F198416822D}"/>
              </a:ext>
            </a:extLst>
          </p:cNvPr>
          <p:cNvSpPr txBox="1"/>
          <p:nvPr/>
        </p:nvSpPr>
        <p:spPr>
          <a:xfrm>
            <a:off x="3782894" y="5130186"/>
            <a:ext cx="5069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Figura: Disposição de RSU a céu aberto em Ijuí – FEV/2007);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E4A9607-4143-9142-5842-8F5B5EA32C78}"/>
              </a:ext>
            </a:extLst>
          </p:cNvPr>
          <p:cNvSpPr txBox="1"/>
          <p:nvPr/>
        </p:nvSpPr>
        <p:spPr>
          <a:xfrm>
            <a:off x="1300336" y="5528259"/>
            <a:ext cx="75521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  <a:cs typeface="Times New Roman" panose="02020603050405020304" pitchFamily="18" charset="0"/>
              </a:rPr>
              <a:t> Necessidade de soluções técnicas e monitoramento para mitigar impactos ambientais e sociais.</a:t>
            </a:r>
          </a:p>
        </p:txBody>
      </p:sp>
    </p:spTree>
    <p:extLst>
      <p:ext uri="{BB962C8B-B14F-4D97-AF65-F5344CB8AC3E}">
        <p14:creationId xmlns:p14="http://schemas.microsoft.com/office/powerpoint/2010/main" val="2274674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02A1D-0793-B40F-A6DD-22C134136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B5531E0-02BD-8BE8-398C-123803728709}"/>
              </a:ext>
            </a:extLst>
          </p:cNvPr>
          <p:cNvSpPr txBox="1"/>
          <p:nvPr/>
        </p:nvSpPr>
        <p:spPr>
          <a:xfrm>
            <a:off x="323528" y="1328848"/>
            <a:ext cx="8208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DESAFIOS DA GESTÃO PÚBLICA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EEADE3B-8D7B-4293-E67C-8E902E07E0F5}"/>
              </a:ext>
            </a:extLst>
          </p:cNvPr>
          <p:cNvSpPr txBox="1"/>
          <p:nvPr/>
        </p:nvSpPr>
        <p:spPr>
          <a:xfrm>
            <a:off x="3707904" y="4608445"/>
            <a:ext cx="4824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+mn-lt"/>
              </a:rPr>
              <a:t>Baixa visibilidade para a população;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+mn-lt"/>
              </a:rPr>
              <a:t>Retorno indireto dos investimentos.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90912A5-933E-5EC2-C12D-CBD0B467EF76}"/>
              </a:ext>
            </a:extLst>
          </p:cNvPr>
          <p:cNvSpPr txBox="1"/>
          <p:nvPr/>
        </p:nvSpPr>
        <p:spPr>
          <a:xfrm>
            <a:off x="1567201" y="2356367"/>
            <a:ext cx="1848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+mn-lt"/>
              </a:rPr>
              <a:t>Econômicos</a:t>
            </a:r>
            <a:endParaRPr lang="pt-BR" sz="2400" dirty="0">
              <a:latin typeface="+mn-lt"/>
            </a:endParaRPr>
          </a:p>
        </p:txBody>
      </p:sp>
      <p:pic>
        <p:nvPicPr>
          <p:cNvPr id="9" name="Gráfico 8" descr="Dinheiro com preenchimento sólido">
            <a:extLst>
              <a:ext uri="{FF2B5EF4-FFF2-40B4-BE49-F238E27FC236}">
                <a16:creationId xmlns:a16="http://schemas.microsoft.com/office/drawing/2014/main" id="{A31722A7-F442-2273-F9A9-640FCEFDA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958" y="2079278"/>
            <a:ext cx="914400" cy="9144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41C449E-12C9-B99D-2EF5-EACC0877C531}"/>
              </a:ext>
            </a:extLst>
          </p:cNvPr>
          <p:cNvSpPr txBox="1"/>
          <p:nvPr/>
        </p:nvSpPr>
        <p:spPr>
          <a:xfrm>
            <a:off x="3707904" y="2062981"/>
            <a:ext cx="49685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+mn-lt"/>
              </a:rPr>
              <a:t>Alto custo das obras de recuperação;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+mn-lt"/>
              </a:rPr>
              <a:t>Limitações orçamentárias municipais;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+mn-lt"/>
              </a:rPr>
              <a:t>Passivos ambientais históricos acumulados.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FAF4FA9-B7E9-3C63-A1E2-EAE66D6B1AA8}"/>
              </a:ext>
            </a:extLst>
          </p:cNvPr>
          <p:cNvSpPr txBox="1"/>
          <p:nvPr/>
        </p:nvSpPr>
        <p:spPr>
          <a:xfrm>
            <a:off x="1706995" y="3495622"/>
            <a:ext cx="2508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+mn-lt"/>
              </a:rPr>
              <a:t>Institucionais</a:t>
            </a:r>
            <a:endParaRPr lang="pt-BR" sz="2400" dirty="0">
              <a:latin typeface="+mn-lt"/>
            </a:endParaRPr>
          </a:p>
        </p:txBody>
      </p:sp>
      <p:pic>
        <p:nvPicPr>
          <p:cNvPr id="15" name="Gráfico 14" descr="Banco com preenchimento sólido">
            <a:extLst>
              <a:ext uri="{FF2B5EF4-FFF2-40B4-BE49-F238E27FC236}">
                <a16:creationId xmlns:a16="http://schemas.microsoft.com/office/drawing/2014/main" id="{AA991AA0-6B4B-B4CC-CAA6-ED2300B7B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741" y="3269254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A513AEF-C889-FC17-988D-92D098F04E4B}"/>
              </a:ext>
            </a:extLst>
          </p:cNvPr>
          <p:cNvSpPr txBox="1"/>
          <p:nvPr/>
        </p:nvSpPr>
        <p:spPr>
          <a:xfrm>
            <a:off x="3704560" y="3429000"/>
            <a:ext cx="5400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+mn-lt"/>
              </a:rPr>
              <a:t>Estruturas administrativas pouco preparadas;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+mn-lt"/>
              </a:rPr>
              <a:t>Baixa prioridade operacional.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CE6BF92-EFF9-16E6-1B59-BF256C4CE574}"/>
              </a:ext>
            </a:extLst>
          </p:cNvPr>
          <p:cNvSpPr txBox="1"/>
          <p:nvPr/>
        </p:nvSpPr>
        <p:spPr>
          <a:xfrm>
            <a:off x="1736677" y="4731556"/>
            <a:ext cx="2190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+mn-lt"/>
              </a:rPr>
              <a:t>Políticos</a:t>
            </a:r>
            <a:endParaRPr lang="pt-BR" sz="2400" dirty="0">
              <a:latin typeface="+mn-lt"/>
            </a:endParaRPr>
          </a:p>
        </p:txBody>
      </p:sp>
      <p:pic>
        <p:nvPicPr>
          <p:cNvPr id="21" name="Gráfico 20" descr="Gráfico de barras com preenchimento sólido">
            <a:extLst>
              <a:ext uri="{FF2B5EF4-FFF2-40B4-BE49-F238E27FC236}">
                <a16:creationId xmlns:a16="http://schemas.microsoft.com/office/drawing/2014/main" id="{4DDE991A-79E7-F8A9-BB22-DC3182D29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3958" y="45051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21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E1D95-9345-36DB-5BA1-CE2BFA85C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F5812-47C1-6323-FE10-22CB629EB2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3048" y="1128776"/>
            <a:ext cx="7884368" cy="504056"/>
          </a:xfrm>
          <a:prstGeom prst="rect">
            <a:avLst/>
          </a:prstGeom>
        </p:spPr>
        <p:txBody>
          <a:bodyPr/>
          <a:lstStyle/>
          <a:p>
            <a:r>
              <a:rPr lang="pt-BR" sz="3200" b="1" dirty="0"/>
              <a:t>CONCLUSÃO</a:t>
            </a:r>
            <a:br>
              <a:rPr lang="pt-BR" sz="3200" b="1" dirty="0"/>
            </a:br>
            <a:br>
              <a:rPr lang="pt-BR" sz="3200" b="1" dirty="0"/>
            </a:br>
            <a:br>
              <a:rPr lang="pt-BR" sz="3200" b="1" dirty="0"/>
            </a:br>
            <a:endParaRPr lang="pt-BR" sz="32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FB4CFBC-4A32-C7C2-08ED-F783D8ECF070}"/>
              </a:ext>
            </a:extLst>
          </p:cNvPr>
          <p:cNvSpPr txBox="1"/>
          <p:nvPr/>
        </p:nvSpPr>
        <p:spPr>
          <a:xfrm>
            <a:off x="467544" y="2060848"/>
            <a:ext cx="8208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algn="just">
              <a:buNone/>
            </a:pP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0CC9A4D-57F1-A5F7-C83B-9EBBD9EACE59}"/>
              </a:ext>
            </a:extLst>
          </p:cNvPr>
          <p:cNvSpPr txBox="1"/>
          <p:nvPr/>
        </p:nvSpPr>
        <p:spPr>
          <a:xfrm>
            <a:off x="467544" y="1700808"/>
            <a:ext cx="82809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+mn-lt"/>
              </a:rPr>
              <a:t>A recuperação de áreas degradadas é fundamental para a mitigação de passivos ambientais e proteção da saúde pública;</a:t>
            </a:r>
          </a:p>
          <a:p>
            <a:endParaRPr lang="pt-BR" dirty="0">
              <a:latin typeface="+mn-lt"/>
            </a:endParaRPr>
          </a:p>
          <a:p>
            <a:r>
              <a:rPr lang="pt-BR" dirty="0">
                <a:latin typeface="+mn-lt"/>
              </a:rPr>
              <a:t>O caso de Ijuí/RS demonstra que </a:t>
            </a:r>
            <a:r>
              <a:rPr lang="pt-BR" b="1" dirty="0">
                <a:latin typeface="+mn-lt"/>
              </a:rPr>
              <a:t>é possível transformar um passivo histórico em uma área ambientalmente controlada</a:t>
            </a:r>
            <a:r>
              <a:rPr lang="pt-BR" dirty="0">
                <a:latin typeface="+mn-lt"/>
              </a:rPr>
              <a:t>, com potencial de </a:t>
            </a:r>
            <a:r>
              <a:rPr lang="pt-BR" b="1" dirty="0">
                <a:latin typeface="+mn-lt"/>
              </a:rPr>
              <a:t>uso futuro educativo e ambiental</a:t>
            </a:r>
            <a:r>
              <a:rPr lang="pt-BR" dirty="0">
                <a:latin typeface="+mn-lt"/>
              </a:rPr>
              <a:t>;</a:t>
            </a:r>
          </a:p>
          <a:p>
            <a:endParaRPr lang="pt-BR" dirty="0">
              <a:latin typeface="+mn-lt"/>
            </a:endParaRPr>
          </a:p>
          <a:p>
            <a:r>
              <a:rPr lang="pt-BR" dirty="0">
                <a:latin typeface="+mn-lt"/>
              </a:rPr>
              <a:t>O processo envolve planejamento, recursos e acompanhamento contínuo;</a:t>
            </a:r>
          </a:p>
          <a:p>
            <a:endParaRPr lang="pt-BR" dirty="0">
              <a:latin typeface="+mn-lt"/>
            </a:endParaRPr>
          </a:p>
          <a:p>
            <a:r>
              <a:rPr lang="pt-BR" dirty="0">
                <a:latin typeface="+mn-lt"/>
              </a:rPr>
              <a:t> A gestão de resíduos sólidos é um desafio multidimensional (técnico, econômico, institucional e político).</a:t>
            </a:r>
            <a:endParaRPr lang="pt-BR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E6E87AB-B8ED-9D5F-1D18-637FF176E6AE}"/>
              </a:ext>
            </a:extLst>
          </p:cNvPr>
          <p:cNvSpPr txBox="1"/>
          <p:nvPr/>
        </p:nvSpPr>
        <p:spPr>
          <a:xfrm>
            <a:off x="1979712" y="4999210"/>
            <a:ext cx="65177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1" dirty="0">
                <a:latin typeface="+mn-lt"/>
              </a:rPr>
              <a:t>Recuperar lixões é mais do que uma exigência legal — é um compromisso com o futuro ambiental dos municípios.</a:t>
            </a:r>
            <a:endParaRPr lang="pt-BR" sz="28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82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85C34C7-DBFB-1096-34A5-E68D8FFE1003}"/>
              </a:ext>
            </a:extLst>
          </p:cNvPr>
          <p:cNvSpPr txBox="1"/>
          <p:nvPr/>
        </p:nvSpPr>
        <p:spPr>
          <a:xfrm>
            <a:off x="2095582" y="1700808"/>
            <a:ext cx="4952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0070C0"/>
                </a:solidFill>
              </a:rPr>
              <a:t>Obrigado pela atenção!</a:t>
            </a:r>
            <a:endParaRPr lang="pt-BR" sz="3600" dirty="0">
              <a:solidFill>
                <a:srgbClr val="0070C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67B546D-DB7E-904F-BFB0-409A04093119}"/>
              </a:ext>
            </a:extLst>
          </p:cNvPr>
          <p:cNvSpPr txBox="1"/>
          <p:nvPr/>
        </p:nvSpPr>
        <p:spPr>
          <a:xfrm>
            <a:off x="1007604" y="2780928"/>
            <a:ext cx="71287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</a:rPr>
              <a:t>Yuri Lucian </a:t>
            </a:r>
            <a:r>
              <a:rPr lang="pt-BR" sz="2400" b="1" dirty="0" err="1">
                <a:solidFill>
                  <a:srgbClr val="0070C0"/>
                </a:solidFill>
              </a:rPr>
              <a:t>Pilissão</a:t>
            </a:r>
            <a:br>
              <a:rPr lang="pt-BR" sz="2400" b="1" dirty="0">
                <a:solidFill>
                  <a:srgbClr val="0070C0"/>
                </a:solidFill>
              </a:rPr>
            </a:br>
            <a:endParaRPr lang="pt-BR" sz="2400" dirty="0">
              <a:solidFill>
                <a:srgbClr val="0070C0"/>
              </a:solidFill>
            </a:endParaRPr>
          </a:p>
          <a:p>
            <a:pPr algn="ctr"/>
            <a:r>
              <a:rPr lang="pt-BR" sz="2400" dirty="0">
                <a:solidFill>
                  <a:srgbClr val="0070C0"/>
                </a:solidFill>
              </a:rPr>
              <a:t>Contato: (55) 99703-7184</a:t>
            </a:r>
            <a:br>
              <a:rPr lang="pt-BR" sz="2400" dirty="0">
                <a:solidFill>
                  <a:srgbClr val="0070C0"/>
                </a:solidFill>
              </a:rPr>
            </a:br>
            <a:endParaRPr lang="pt-BR" sz="2400" dirty="0">
              <a:solidFill>
                <a:srgbClr val="0070C0"/>
              </a:solidFill>
            </a:endParaRPr>
          </a:p>
          <a:p>
            <a:pPr algn="ctr"/>
            <a:r>
              <a:rPr lang="pt-BR" sz="2400" dirty="0">
                <a:solidFill>
                  <a:srgbClr val="0070C0"/>
                </a:solidFill>
              </a:rPr>
              <a:t>Email: </a:t>
            </a:r>
            <a:r>
              <a:rPr lang="pt-BR" sz="2400" dirty="0" err="1">
                <a:solidFill>
                  <a:srgbClr val="0070C0"/>
                </a:solidFill>
              </a:rPr>
              <a:t>secretario.smma@ijui.rs.gov.br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517175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C711B-B0F9-0EF1-70DE-B75F517D2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47AC60-9BC7-A789-8B64-0EF1CFCDC6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16" y="1340769"/>
            <a:ext cx="7884368" cy="504056"/>
          </a:xfrm>
          <a:prstGeom prst="rect">
            <a:avLst/>
          </a:prstGeom>
        </p:spPr>
        <p:txBody>
          <a:bodyPr/>
          <a:lstStyle/>
          <a:p>
            <a:r>
              <a:rPr lang="pt-BR" sz="3200" b="1" dirty="0"/>
              <a:t>REFERÊNCIAS BIBLIOGRÁFICAS </a:t>
            </a:r>
            <a:br>
              <a:rPr lang="pt-BR" sz="3200" b="1" dirty="0"/>
            </a:br>
            <a:br>
              <a:rPr lang="pt-BR" sz="3200" b="1" dirty="0"/>
            </a:br>
            <a:br>
              <a:rPr lang="pt-BR" sz="3200" b="1" dirty="0"/>
            </a:br>
            <a:endParaRPr lang="pt-BR" sz="32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FAC4FC8-9782-5646-D511-E7B34FE4E4E1}"/>
              </a:ext>
            </a:extLst>
          </p:cNvPr>
          <p:cNvSpPr txBox="1"/>
          <p:nvPr/>
        </p:nvSpPr>
        <p:spPr>
          <a:xfrm>
            <a:off x="467544" y="2060848"/>
            <a:ext cx="8208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algn="just">
              <a:buNone/>
            </a:pP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53F819-ADC1-8323-C3EB-73170E1A9951}"/>
              </a:ext>
            </a:extLst>
          </p:cNvPr>
          <p:cNvSpPr txBox="1"/>
          <p:nvPr/>
        </p:nvSpPr>
        <p:spPr>
          <a:xfrm>
            <a:off x="575810" y="2305529"/>
            <a:ext cx="811864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ABRELPE – ASSOCIAÇÃO BRASILEIRA DE EMPRESAS DE LIMPEZA PÚBLICA E RESÍDUOS ESPECIAIS. </a:t>
            </a:r>
            <a:r>
              <a:rPr lang="pt-BR" sz="1400" i="1" dirty="0">
                <a:effectLst/>
                <a:latin typeface="+mn-lt"/>
                <a:ea typeface="Times New Roman" panose="02020603050405020304" pitchFamily="18" charset="0"/>
              </a:rPr>
              <a:t>Panorama dos resíduos sólidos no Brasil 2023</a:t>
            </a: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. São Paulo: ABRELPE, 2023.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BRASIL. </a:t>
            </a:r>
            <a:r>
              <a:rPr lang="pt-BR" sz="1400" b="1" dirty="0">
                <a:effectLst/>
                <a:latin typeface="+mn-lt"/>
                <a:ea typeface="Times New Roman" panose="02020603050405020304" pitchFamily="18" charset="0"/>
              </a:rPr>
              <a:t>Lei nº 12.305, de 2 de agosto de 2010.</a:t>
            </a: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 Institui a Política Nacional de Resíduos Sólidos. </a:t>
            </a:r>
            <a:r>
              <a:rPr lang="pt-BR" sz="1400" i="1" dirty="0">
                <a:effectLst/>
                <a:latin typeface="+mn-lt"/>
                <a:ea typeface="Times New Roman" panose="02020603050405020304" pitchFamily="18" charset="0"/>
              </a:rPr>
              <a:t>Diário Oficial da União</a:t>
            </a: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: Brasília, DF, 3 ago. 2010.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BRASIL. </a:t>
            </a:r>
            <a:r>
              <a:rPr lang="pt-BR" sz="1400" b="1" dirty="0">
                <a:effectLst/>
                <a:latin typeface="+mn-lt"/>
                <a:ea typeface="Times New Roman" panose="02020603050405020304" pitchFamily="18" charset="0"/>
              </a:rPr>
              <a:t>Lei nº 14.026, de 15 de julho de 2020.</a:t>
            </a: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 Atualiza o marco legal do saneamento básico. </a:t>
            </a:r>
            <a:r>
              <a:rPr lang="pt-BR" sz="1400" i="1" dirty="0">
                <a:effectLst/>
                <a:latin typeface="+mn-lt"/>
                <a:ea typeface="Times New Roman" panose="02020603050405020304" pitchFamily="18" charset="0"/>
              </a:rPr>
              <a:t>Diário Oficial da União</a:t>
            </a: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: Brasília, DF, 16 jul. 2020.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DALTRO FILHO, José. </a:t>
            </a:r>
            <a:r>
              <a:rPr lang="pt-BR" sz="1400" i="1" dirty="0">
                <a:effectLst/>
                <a:latin typeface="+mn-lt"/>
                <a:ea typeface="Times New Roman" panose="02020603050405020304" pitchFamily="18" charset="0"/>
              </a:rPr>
              <a:t>Meio ambiente e saneamento ambiental</a:t>
            </a: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. Aracaju: Criação, 2018.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IJUÍ. </a:t>
            </a:r>
            <a:r>
              <a:rPr lang="pt-BR" sz="1400" i="1" dirty="0">
                <a:effectLst/>
                <a:latin typeface="+mn-lt"/>
                <a:ea typeface="Times New Roman" panose="02020603050405020304" pitchFamily="18" charset="0"/>
              </a:rPr>
              <a:t>Plano Municipal de Gestão Integrada de Resíduos Sólidos – PMGIRS</a:t>
            </a: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. Ijuí: Prefeitura Municipal de Ijuí, 2018.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IJUÍ. </a:t>
            </a:r>
            <a:r>
              <a:rPr lang="pt-BR" sz="1400" i="1" dirty="0">
                <a:effectLst/>
                <a:latin typeface="+mn-lt"/>
                <a:ea typeface="Times New Roman" panose="02020603050405020304" pitchFamily="18" charset="0"/>
              </a:rPr>
              <a:t>Plano Municipal de Saneamento Básico – PLAMSAB</a:t>
            </a: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. Ijuí: Prefeitura Municipal de Ijuí, 2018.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MOTA, Suetônio. </a:t>
            </a:r>
            <a:r>
              <a:rPr lang="pt-BR" sz="1400" i="1" dirty="0">
                <a:effectLst/>
                <a:latin typeface="+mn-lt"/>
                <a:ea typeface="Times New Roman" panose="02020603050405020304" pitchFamily="18" charset="0"/>
              </a:rPr>
              <a:t>Introdução à engenharia ambiental</a:t>
            </a: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. 6. ed. Rio de Janeiro: ABES, 2016.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ORGANIZAÇÃO DAS NAÇÕES UNIDAS (ONU). </a:t>
            </a:r>
            <a:r>
              <a:rPr lang="pt-BR" sz="1400" i="1" dirty="0">
                <a:effectLst/>
                <a:latin typeface="+mn-lt"/>
                <a:ea typeface="Times New Roman" panose="02020603050405020304" pitchFamily="18" charset="0"/>
              </a:rPr>
              <a:t>Transformando nosso mundo: a Agenda 2030 para o Desenvolvimento Sustentável</a:t>
            </a:r>
            <a:r>
              <a:rPr lang="pt-BR" sz="1400" dirty="0">
                <a:effectLst/>
                <a:latin typeface="+mn-lt"/>
                <a:ea typeface="Times New Roman" panose="02020603050405020304" pitchFamily="18" charset="0"/>
              </a:rPr>
              <a:t>. Nova York: ONU, 2015.</a:t>
            </a:r>
          </a:p>
        </p:txBody>
      </p:sp>
    </p:spTree>
    <p:extLst>
      <p:ext uri="{BB962C8B-B14F-4D97-AF65-F5344CB8AC3E}">
        <p14:creationId xmlns:p14="http://schemas.microsoft.com/office/powerpoint/2010/main" val="1715815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1DF86-E55A-B412-9A04-6F3B214F9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B9CE7-D928-1303-E4A3-73E2B3EF7F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552" y="1535609"/>
            <a:ext cx="7884368" cy="50405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3200" b="1" dirty="0"/>
              <a:t>INTRODUÇÃO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B6E24E1-4323-D6B1-440A-48CDDEDB4E29}"/>
              </a:ext>
            </a:extLst>
          </p:cNvPr>
          <p:cNvSpPr txBox="1"/>
          <p:nvPr/>
        </p:nvSpPr>
        <p:spPr>
          <a:xfrm>
            <a:off x="323528" y="2301775"/>
            <a:ext cx="47216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Política Nacional de Resíduos Sólidos (PNRS) - </a:t>
            </a:r>
            <a:r>
              <a:rPr lang="pt-BR" dirty="0">
                <a:solidFill>
                  <a:srgbClr val="000000"/>
                </a:solidFill>
                <a:ea typeface="Times New Roman" panose="02020603050405020304" pitchFamily="18" charset="0"/>
              </a:rPr>
              <a:t>Lei Federal nº 12.305/2010</a:t>
            </a:r>
            <a:r>
              <a:rPr lang="pt-BR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3200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Marco Legal do Saneamento Básico –  </a:t>
            </a:r>
            <a:r>
              <a:rPr lang="pt-BR" dirty="0">
                <a:solidFill>
                  <a:srgbClr val="000000"/>
                </a:solidFill>
                <a:ea typeface="Times New Roman" panose="02020603050405020304" pitchFamily="18" charset="0"/>
              </a:rPr>
              <a:t>Lei Federal nº 14.026/2020 -</a:t>
            </a:r>
            <a:r>
              <a:rPr lang="pt-BR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endParaRPr lang="pt-BR" sz="2800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  <a:cs typeface="Times New Roman" panose="02020603050405020304" pitchFamily="18" charset="0"/>
              </a:rPr>
              <a:t>Alinhamento com os Objetivos de Desenvolvimento Sustentável (ODS);</a:t>
            </a:r>
          </a:p>
        </p:txBody>
      </p:sp>
      <p:pic>
        <p:nvPicPr>
          <p:cNvPr id="13" name="Imagem 12" descr="Texto&#10;&#10;O conteúdo gerado por IA pode estar incorreto.">
            <a:extLst>
              <a:ext uri="{FF2B5EF4-FFF2-40B4-BE49-F238E27FC236}">
                <a16:creationId xmlns:a16="http://schemas.microsoft.com/office/drawing/2014/main" id="{46A5C289-5082-75D9-B603-144468BFE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1738273"/>
            <a:ext cx="3779912" cy="779642"/>
          </a:xfrm>
          <a:prstGeom prst="rect">
            <a:avLst/>
          </a:prstGeom>
        </p:spPr>
      </p:pic>
      <p:pic>
        <p:nvPicPr>
          <p:cNvPr id="15" name="Imagem 14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F60FD06F-1BCB-7686-E197-3B2B3F7F1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90" y="3538947"/>
            <a:ext cx="3779908" cy="773338"/>
          </a:xfrm>
          <a:prstGeom prst="rect">
            <a:avLst/>
          </a:prstGeom>
        </p:spPr>
      </p:pic>
      <p:pic>
        <p:nvPicPr>
          <p:cNvPr id="17" name="Imagem 16" descr="Texto&#10;&#10;O conteúdo gerado por IA pode estar incorreto.">
            <a:extLst>
              <a:ext uri="{FF2B5EF4-FFF2-40B4-BE49-F238E27FC236}">
                <a16:creationId xmlns:a16="http://schemas.microsoft.com/office/drawing/2014/main" id="{69CE0C4C-8796-F342-2B1D-42A034FF9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15" y="4378881"/>
            <a:ext cx="3794785" cy="785393"/>
          </a:xfrm>
          <a:prstGeom prst="rect">
            <a:avLst/>
          </a:prstGeom>
        </p:spPr>
      </p:pic>
      <p:pic>
        <p:nvPicPr>
          <p:cNvPr id="19" name="Imagem 18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C16E8D9-829F-FC2E-97D7-564B64C61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2647966"/>
            <a:ext cx="3779911" cy="776417"/>
          </a:xfrm>
          <a:prstGeom prst="rect">
            <a:avLst/>
          </a:prstGeom>
        </p:spPr>
      </p:pic>
      <p:pic>
        <p:nvPicPr>
          <p:cNvPr id="21" name="Imagem 20" descr="Texto&#10;&#10;O conteúdo gerado por IA pode estar incorreto.">
            <a:extLst>
              <a:ext uri="{FF2B5EF4-FFF2-40B4-BE49-F238E27FC236}">
                <a16:creationId xmlns:a16="http://schemas.microsoft.com/office/drawing/2014/main" id="{582E9E14-07C8-B5A0-4A90-46D3C5812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15" y="5252031"/>
            <a:ext cx="3794785" cy="78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12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31A3B-15DB-C844-1F36-4667128C5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2D57D-BC12-792E-236A-D8A53B4EA5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16" y="1198365"/>
            <a:ext cx="7884368" cy="504056"/>
          </a:xfrm>
          <a:prstGeom prst="rect">
            <a:avLst/>
          </a:prstGeom>
        </p:spPr>
        <p:txBody>
          <a:bodyPr/>
          <a:lstStyle/>
          <a:p>
            <a:r>
              <a:rPr lang="pt-BR" sz="3200" b="1" dirty="0"/>
              <a:t>CARACTERIZAÇÃO DO OBJETO DE ESTUDO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89656B7-7A49-459F-DA30-A587F14951FF}"/>
              </a:ext>
            </a:extLst>
          </p:cNvPr>
          <p:cNvSpPr txBox="1"/>
          <p:nvPr/>
        </p:nvSpPr>
        <p:spPr>
          <a:xfrm>
            <a:off x="754024" y="2456892"/>
            <a:ext cx="39619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O presente estudo tem como objetivo descrever e analisar o processo de recuperação ambiental da área degradada pela disposição inadequada de resíduos sólidos urbanos no município de Ijuí, no estado do Rio Grande do Sul.</a:t>
            </a:r>
            <a:endParaRPr lang="pt-BR" sz="2000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2930FFF-D50B-5321-6D19-4C520DA43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045" y="1987660"/>
            <a:ext cx="3025887" cy="38176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A1169BA-A4EA-2E20-9280-011C89B590A2}"/>
              </a:ext>
            </a:extLst>
          </p:cNvPr>
          <p:cNvSpPr txBox="1"/>
          <p:nvPr/>
        </p:nvSpPr>
        <p:spPr>
          <a:xfrm>
            <a:off x="5138004" y="5805265"/>
            <a:ext cx="3251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Figura: Localização do Município de Ijuí/RS</a:t>
            </a:r>
          </a:p>
        </p:txBody>
      </p:sp>
    </p:spTree>
    <p:extLst>
      <p:ext uri="{BB962C8B-B14F-4D97-AF65-F5344CB8AC3E}">
        <p14:creationId xmlns:p14="http://schemas.microsoft.com/office/powerpoint/2010/main" val="2825667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7740E-677E-44C3-85F0-C04838034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F4BE0-7155-A1DB-035E-CEAB3F47C8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7732" y="1183923"/>
            <a:ext cx="7884368" cy="504056"/>
          </a:xfrm>
          <a:prstGeom prst="rect">
            <a:avLst/>
          </a:prstGeom>
        </p:spPr>
        <p:txBody>
          <a:bodyPr/>
          <a:lstStyle/>
          <a:p>
            <a:r>
              <a:rPr lang="pt-BR" sz="3200" b="1" dirty="0"/>
              <a:t>INFORMAÇÕES GERAIS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EF85DE7-DCE2-D4A9-1D69-7311E878C8AC}"/>
              </a:ext>
            </a:extLst>
          </p:cNvPr>
          <p:cNvSpPr txBox="1"/>
          <p:nvPr/>
        </p:nvSpPr>
        <p:spPr>
          <a:xfrm>
            <a:off x="507627" y="1854322"/>
            <a:ext cx="8064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R" sz="2400">
                <a:latin typeface="+mn-lt"/>
              </a:rPr>
              <a:t>O aterro de RSU funcionou durante 33 anos entre 1980 a 2013. Porém foi totalmente desativado em 2019.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C7E8DF2-54B3-A992-3199-D2F42C9A458F}"/>
              </a:ext>
            </a:extLst>
          </p:cNvPr>
          <p:cNvSpPr txBox="1"/>
          <p:nvPr/>
        </p:nvSpPr>
        <p:spPr>
          <a:xfrm>
            <a:off x="402312" y="3299347"/>
            <a:ext cx="38968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Resíduos Sólidos Urbanos e  Resíduos da construção civil.</a:t>
            </a:r>
          </a:p>
          <a:p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Volume = 390.000,00 m³ de RSU</a:t>
            </a:r>
          </a:p>
          <a:p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Altura média de aterro = 10 m;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0B60CCE-644F-2EFF-7D4A-DC2ADE761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4865" y="2890774"/>
            <a:ext cx="3896825" cy="298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A4F8ACD-ED0F-9411-11AA-1EF28543CC98}"/>
              </a:ext>
            </a:extLst>
          </p:cNvPr>
          <p:cNvSpPr txBox="1"/>
          <p:nvPr/>
        </p:nvSpPr>
        <p:spPr>
          <a:xfrm>
            <a:off x="5292257" y="5913450"/>
            <a:ext cx="3002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Figura: Área de entorno do Aterro</a:t>
            </a:r>
          </a:p>
        </p:txBody>
      </p:sp>
    </p:spTree>
    <p:extLst>
      <p:ext uri="{BB962C8B-B14F-4D97-AF65-F5344CB8AC3E}">
        <p14:creationId xmlns:p14="http://schemas.microsoft.com/office/powerpoint/2010/main" val="3348218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554D5-227F-207F-F9A9-BB3AA29DB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5488CD8-92DA-B212-E6BE-8C609CE7229F}"/>
              </a:ext>
            </a:extLst>
          </p:cNvPr>
          <p:cNvSpPr txBox="1"/>
          <p:nvPr/>
        </p:nvSpPr>
        <p:spPr>
          <a:xfrm>
            <a:off x="467544" y="2060848"/>
            <a:ext cx="8208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algn="just">
              <a:buNone/>
            </a:pP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BDBFB55-93CA-E0AD-B878-9B9A63FC8F66}"/>
              </a:ext>
            </a:extLst>
          </p:cNvPr>
          <p:cNvSpPr txBox="1">
            <a:spLocks/>
          </p:cNvSpPr>
          <p:nvPr/>
        </p:nvSpPr>
        <p:spPr>
          <a:xfrm>
            <a:off x="1547664" y="1207445"/>
            <a:ext cx="6048672" cy="5040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sz="3200" b="1" dirty="0"/>
              <a:t>HISTÓRICO DA ÁREA</a:t>
            </a:r>
          </a:p>
        </p:txBody>
      </p:sp>
      <p:pic>
        <p:nvPicPr>
          <p:cNvPr id="13" name="Imagem 12" descr="Linha do tempo&#10;&#10;O conteúdo gerado por IA pode estar incorreto.">
            <a:extLst>
              <a:ext uri="{FF2B5EF4-FFF2-40B4-BE49-F238E27FC236}">
                <a16:creationId xmlns:a16="http://schemas.microsoft.com/office/drawing/2014/main" id="{1A8DD987-AF5C-C9C7-264F-94065068B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11501"/>
            <a:ext cx="8208912" cy="393905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D1C1683-7759-BF71-67FA-4C968431CE39}"/>
              </a:ext>
            </a:extLst>
          </p:cNvPr>
          <p:cNvSpPr txBox="1"/>
          <p:nvPr/>
        </p:nvSpPr>
        <p:spPr>
          <a:xfrm>
            <a:off x="1115616" y="5759120"/>
            <a:ext cx="7560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1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Figura: </a:t>
            </a:r>
            <a:r>
              <a:rPr lang="pt-BR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Linha do tempo do histórico de operação, desativação e remediação da área de disposição de RSU no município de Ijuí/RS; Fonte: Elaborado pelo autor (2026), com base em PLANSAB (2018) e dados institucionais. </a:t>
            </a:r>
            <a:endParaRPr lang="pt-B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46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A05149B1-89D4-A363-EB0E-31ECDFD29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178"/>
            <a:ext cx="9144000" cy="2105262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452F5BDF-38B2-26B4-52E6-0A68E2DB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0" r="39400" b="24765"/>
          <a:stretch>
            <a:fillRect/>
          </a:stretch>
        </p:blipFill>
        <p:spPr bwMode="auto">
          <a:xfrm>
            <a:off x="230641" y="1481312"/>
            <a:ext cx="2701805" cy="164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D0A3B47-1451-95FC-CDEB-3C6DD67B1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" r="38870" b="26646"/>
          <a:stretch>
            <a:fillRect/>
          </a:stretch>
        </p:blipFill>
        <p:spPr bwMode="auto">
          <a:xfrm>
            <a:off x="3101093" y="1479736"/>
            <a:ext cx="2796731" cy="165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A34E9C19-6EFC-FDCB-040C-4B652B4C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3" r="39046" b="26987"/>
          <a:stretch>
            <a:fillRect/>
          </a:stretch>
        </p:blipFill>
        <p:spPr bwMode="auto">
          <a:xfrm>
            <a:off x="6029334" y="1488210"/>
            <a:ext cx="2758524" cy="164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6FFD4CC-B1C5-8C23-5E19-B6ED20EB4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37627" b="27066"/>
          <a:stretch>
            <a:fillRect/>
          </a:stretch>
        </p:blipFill>
        <p:spPr bwMode="auto">
          <a:xfrm>
            <a:off x="230640" y="3175408"/>
            <a:ext cx="2701805" cy="160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37F70F49-E984-C4E4-3CCA-9E88C272D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40349" b="28526"/>
          <a:stretch>
            <a:fillRect/>
          </a:stretch>
        </p:blipFill>
        <p:spPr bwMode="auto">
          <a:xfrm>
            <a:off x="3101093" y="3191969"/>
            <a:ext cx="2788214" cy="158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CF0645D-C4E5-2275-C970-4A7AC049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2" r="45288" b="35196"/>
          <a:stretch>
            <a:fillRect/>
          </a:stretch>
        </p:blipFill>
        <p:spPr bwMode="auto">
          <a:xfrm>
            <a:off x="6024196" y="3167991"/>
            <a:ext cx="2758524" cy="160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4471555-5DA7-91D0-C71A-134FA254EBDE}"/>
              </a:ext>
            </a:extLst>
          </p:cNvPr>
          <p:cNvSpPr txBox="1"/>
          <p:nvPr/>
        </p:nvSpPr>
        <p:spPr>
          <a:xfrm>
            <a:off x="196318" y="2826483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n-lt"/>
              </a:rPr>
              <a:t>Imagem de 05/2011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3F7900-17F3-E850-F240-0A5988523D53}"/>
              </a:ext>
            </a:extLst>
          </p:cNvPr>
          <p:cNvSpPr txBox="1"/>
          <p:nvPr/>
        </p:nvSpPr>
        <p:spPr>
          <a:xfrm>
            <a:off x="3147747" y="2848693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n-lt"/>
              </a:rPr>
              <a:t>Imagem de 11/2013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FC15887-1223-4B39-7436-C2F162B903E5}"/>
              </a:ext>
            </a:extLst>
          </p:cNvPr>
          <p:cNvSpPr txBox="1"/>
          <p:nvPr/>
        </p:nvSpPr>
        <p:spPr>
          <a:xfrm>
            <a:off x="6029334" y="2778809"/>
            <a:ext cx="1449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Imagem de 04/2014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DB136AF-2E7B-B4F5-31CC-0B5AB57184A8}"/>
              </a:ext>
            </a:extLst>
          </p:cNvPr>
          <p:cNvSpPr txBox="1"/>
          <p:nvPr/>
        </p:nvSpPr>
        <p:spPr>
          <a:xfrm>
            <a:off x="180298" y="4458769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n-lt"/>
              </a:rPr>
              <a:t>Imagem de 08/2016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E63F47F-1508-0506-6ED4-FC638C592808}"/>
              </a:ext>
            </a:extLst>
          </p:cNvPr>
          <p:cNvSpPr txBox="1"/>
          <p:nvPr/>
        </p:nvSpPr>
        <p:spPr>
          <a:xfrm>
            <a:off x="3122244" y="4580787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n-lt"/>
              </a:rPr>
              <a:t>Imagem de 10/2017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D3C337B-AC92-0D02-5A97-BC4317E5CA06}"/>
              </a:ext>
            </a:extLst>
          </p:cNvPr>
          <p:cNvSpPr txBox="1"/>
          <p:nvPr/>
        </p:nvSpPr>
        <p:spPr>
          <a:xfrm>
            <a:off x="6029334" y="4451074"/>
            <a:ext cx="1449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Imagem de 06/2018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FBBBEF9C-1008-04B8-2D97-64D8C608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057" y="4838201"/>
            <a:ext cx="2755004" cy="169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5E095-699E-8600-4263-0DCE0BAF4CD5}"/>
              </a:ext>
            </a:extLst>
          </p:cNvPr>
          <p:cNvSpPr txBox="1"/>
          <p:nvPr/>
        </p:nvSpPr>
        <p:spPr>
          <a:xfrm>
            <a:off x="6050147" y="6244595"/>
            <a:ext cx="1449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+mn-lt"/>
              </a:rPr>
              <a:t>Imagem de 03/2021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7E8F74-0950-5774-D05D-08A7EE3972DC}"/>
              </a:ext>
            </a:extLst>
          </p:cNvPr>
          <p:cNvSpPr txBox="1"/>
          <p:nvPr/>
        </p:nvSpPr>
        <p:spPr>
          <a:xfrm>
            <a:off x="192875" y="1157014"/>
            <a:ext cx="8208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pt-BR" sz="1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RESGATE HISTÓRICO DE IMAGENS DO ATERRO DE IJUÍ</a:t>
            </a:r>
            <a:endParaRPr lang="pt-BR" sz="16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m 9" descr="Jardim com plantas&#10;&#10;O conteúdo gerado por IA pode estar incorreto.">
            <a:extLst>
              <a:ext uri="{FF2B5EF4-FFF2-40B4-BE49-F238E27FC236}">
                <a16:creationId xmlns:a16="http://schemas.microsoft.com/office/drawing/2014/main" id="{C223C8DE-DCA4-50A2-3673-5579E43BD4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9" y="4841378"/>
            <a:ext cx="2701804" cy="175094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95E37B1-A381-D340-CD58-2C8C0CE86A57}"/>
              </a:ext>
            </a:extLst>
          </p:cNvPr>
          <p:cNvSpPr txBox="1"/>
          <p:nvPr/>
        </p:nvSpPr>
        <p:spPr>
          <a:xfrm>
            <a:off x="240395" y="6246298"/>
            <a:ext cx="1449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+mn-lt"/>
              </a:rPr>
              <a:t>Imagem de 06/2019</a:t>
            </a:r>
          </a:p>
        </p:txBody>
      </p:sp>
      <p:pic>
        <p:nvPicPr>
          <p:cNvPr id="19" name="Imagem 18" descr="Jardim com plantas verdes&#10;&#10;O conteúdo gerado por IA pode estar incorreto.">
            <a:extLst>
              <a:ext uri="{FF2B5EF4-FFF2-40B4-BE49-F238E27FC236}">
                <a16:creationId xmlns:a16="http://schemas.microsoft.com/office/drawing/2014/main" id="{6387204A-EA1D-49BF-9341-C5DAAF5013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73" y="4857781"/>
            <a:ext cx="2788214" cy="1699091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445E5914-07C8-14DE-0C67-5297DFDF3EAB}"/>
              </a:ext>
            </a:extLst>
          </p:cNvPr>
          <p:cNvSpPr txBox="1"/>
          <p:nvPr/>
        </p:nvSpPr>
        <p:spPr>
          <a:xfrm>
            <a:off x="3147224" y="6244596"/>
            <a:ext cx="1449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+mn-lt"/>
              </a:rPr>
              <a:t>Imagem de 08/2020</a:t>
            </a:r>
          </a:p>
        </p:txBody>
      </p:sp>
    </p:spTree>
    <p:extLst>
      <p:ext uri="{BB962C8B-B14F-4D97-AF65-F5344CB8AC3E}">
        <p14:creationId xmlns:p14="http://schemas.microsoft.com/office/powerpoint/2010/main" val="2620715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65CE042-26BC-FFE8-4F68-C3FF38C31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7" y="2492897"/>
            <a:ext cx="4864540" cy="27363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A7D7980-2FC2-FAF2-20AD-028A0BD34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37" y="1387939"/>
            <a:ext cx="3356152" cy="251711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1488315-A496-8980-0B68-85E3C5130AF9}"/>
              </a:ext>
            </a:extLst>
          </p:cNvPr>
          <p:cNvSpPr txBox="1"/>
          <p:nvPr/>
        </p:nvSpPr>
        <p:spPr>
          <a:xfrm>
            <a:off x="391918" y="1273193"/>
            <a:ext cx="51161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pt-BR" sz="32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INCÊNDIO OCORRIDO EM JANEIRO DE 2022</a:t>
            </a:r>
            <a:endParaRPr lang="pt-BR" sz="32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m 11" descr="Cidade vista de cima de campo e árvores ao fundo&#10;&#10;O conteúdo gerado por IA pode estar incorreto.">
            <a:extLst>
              <a:ext uri="{FF2B5EF4-FFF2-40B4-BE49-F238E27FC236}">
                <a16:creationId xmlns:a16="http://schemas.microsoft.com/office/drawing/2014/main" id="{DF61A981-DFB1-7F4A-9EAA-DCC40E44C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37" y="3429000"/>
            <a:ext cx="3356152" cy="238229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EC6DFD7-472D-B71F-458E-0B4285D2CE06}"/>
              </a:ext>
            </a:extLst>
          </p:cNvPr>
          <p:cNvSpPr txBox="1"/>
          <p:nvPr/>
        </p:nvSpPr>
        <p:spPr>
          <a:xfrm>
            <a:off x="1348675" y="5202410"/>
            <a:ext cx="2980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Figura: Incêndio em Janeiro 2022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A8F538C-AEC4-AAE4-758A-C826B3E3D1BD}"/>
              </a:ext>
            </a:extLst>
          </p:cNvPr>
          <p:cNvSpPr txBox="1"/>
          <p:nvPr/>
        </p:nvSpPr>
        <p:spPr>
          <a:xfrm>
            <a:off x="5272137" y="5811298"/>
            <a:ext cx="335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Figuras: Cidade de Ijuí coberta pela fumaça 25/01/2022 </a:t>
            </a:r>
          </a:p>
        </p:txBody>
      </p:sp>
    </p:spTree>
    <p:extLst>
      <p:ext uri="{BB962C8B-B14F-4D97-AF65-F5344CB8AC3E}">
        <p14:creationId xmlns:p14="http://schemas.microsoft.com/office/powerpoint/2010/main" val="1758198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70AF0-91E5-22B6-CAAF-A24A9202F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BE7572AC-F5FE-C94D-4AC1-F82160942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47" y="2734970"/>
            <a:ext cx="5318501" cy="284474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4935804-601D-962B-899B-6167ADB21C8D}"/>
              </a:ext>
            </a:extLst>
          </p:cNvPr>
          <p:cNvSpPr txBox="1"/>
          <p:nvPr/>
        </p:nvSpPr>
        <p:spPr>
          <a:xfrm>
            <a:off x="467544" y="1628800"/>
            <a:ext cx="82089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None/>
            </a:pPr>
            <a:r>
              <a:rPr lang="pt-BR" sz="32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EXECUSSÃO DO PROJETO DE REMEDIAÇÃO DE ÁREA DEGRADADA POR DISPOSIÇÃO DE RSU </a:t>
            </a:r>
            <a:endParaRPr lang="pt-BR" sz="32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C06EAD-DD90-839B-5D1B-CE0A811F3F75}"/>
              </a:ext>
            </a:extLst>
          </p:cNvPr>
          <p:cNvSpPr txBox="1"/>
          <p:nvPr/>
        </p:nvSpPr>
        <p:spPr>
          <a:xfrm>
            <a:off x="251520" y="2976771"/>
            <a:ext cx="30243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VALOR TOTAL: 6.299,240,55 + Aditivos contratuais </a:t>
            </a:r>
          </a:p>
          <a:p>
            <a:endParaRPr lang="pt-BR" dirty="0"/>
          </a:p>
          <a:p>
            <a:r>
              <a:rPr lang="pt-BR" dirty="0"/>
              <a:t>FONTE DE RECURSO: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Taxa do lixo;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Fundo municipal de gestão compartilhada (CONSABI);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323B74A-4386-6524-7E89-CBBECAB231CE}"/>
              </a:ext>
            </a:extLst>
          </p:cNvPr>
          <p:cNvSpPr txBox="1"/>
          <p:nvPr/>
        </p:nvSpPr>
        <p:spPr>
          <a:xfrm>
            <a:off x="3344347" y="5608668"/>
            <a:ext cx="531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Figura: Imagem aérea do projeto de recuperação de área degradada por RSU</a:t>
            </a:r>
          </a:p>
        </p:txBody>
      </p:sp>
    </p:spTree>
    <p:extLst>
      <p:ext uri="{BB962C8B-B14F-4D97-AF65-F5344CB8AC3E}">
        <p14:creationId xmlns:p14="http://schemas.microsoft.com/office/powerpoint/2010/main" val="41719133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Laranja Vermelho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10053</TotalTime>
  <Words>1606</Words>
  <Application>Microsoft Macintosh PowerPoint</Application>
  <PresentationFormat>Apresentação na tela (4:3)</PresentationFormat>
  <Paragraphs>140</Paragraphs>
  <Slides>23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Tema do Office</vt:lpstr>
      <vt:lpstr>RECUPERAÇÃO DE ÁREA DEGRADADA POR RESÍDUOS SÓLIDOS URBANOS NO CONTEXTO DA POLITICA NACIONAL DOS RESÍDUOS SÓLIDOS: ESTUDO DE CASO EM IJUÍ – RS, BRASIL  Yuri Lucian Pilissão Mestre em Energia e Sustentabilidade (UFSC); Engenheiro Sanitarista e Ambiental (UFSM); Secretário do Meio Ambiente de Ijuí (2021–atual)  Município de Ijuí/Secretaria do Meio Ambiente</vt:lpstr>
      <vt:lpstr>INTRODUÇÃO</vt:lpstr>
      <vt:lpstr>INTRODUÇÃO</vt:lpstr>
      <vt:lpstr>CARACTERIZAÇÃO DO OBJETO DE ESTUDO</vt:lpstr>
      <vt:lpstr>INFORMAÇÕES GERAIS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METODOLOGIA DE INVESTIGAÇÃO</vt:lpstr>
      <vt:lpstr>RESULTADOS  </vt:lpstr>
      <vt:lpstr>Apresentação do PowerPoint</vt:lpstr>
      <vt:lpstr>RESULTADOS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   </vt:lpstr>
      <vt:lpstr>Apresentação do PowerPoint</vt:lpstr>
      <vt:lpstr>REFERÊNCIAS BIBLIOGRÁFICAS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Rino</dc:creator>
  <cp:lastModifiedBy>Yuri Pilissao</cp:lastModifiedBy>
  <cp:revision>74</cp:revision>
  <dcterms:created xsi:type="dcterms:W3CDTF">2015-03-31T18:53:12Z</dcterms:created>
  <dcterms:modified xsi:type="dcterms:W3CDTF">2026-05-05T15:05:31Z</dcterms:modified>
</cp:coreProperties>
</file>