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embedTrueTypeFonts="1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6858000" cy="9144000"/>
  <p:embeddedFontLst>
    <p:embeddedFont>
      <p:font typeface="Lato"/>
      <p:regular r:id="rId23"/>
      <p:bold r:id="rId24"/>
      <p:italic r:id="rId25"/>
      <p:boldItalic r:id="rId25"/>
    </p:embeddedFont>
    <p:embeddedFont>
      <p:font typeface="Poppins"/>
      <p:regular r:id="rId26"/>
      <p:bold r:id="rId27"/>
      <p:italic r:id="rId28"/>
      <p:boldItalic r:id="rId27"/>
    </p:embeddedFont>
    <p:embeddedFont>
      <p:font typeface="Poppins SemiBold"/>
    </p:embeddedFont>
  </p:embeddedFon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font" Target="fonts/Font_1_Lato_Regular.fntdata"/><Relationship Id="rId24" Type="http://schemas.openxmlformats.org/officeDocument/2006/relationships/font" Target="fonts/Font_2_Lato_Bold.fntdata"/><Relationship Id="rId25" Type="http://schemas.openxmlformats.org/officeDocument/2006/relationships/font" Target="fonts/Font_3_Lato_Italic.fntdata"/><Relationship Id="rId26" Type="http://schemas.openxmlformats.org/officeDocument/2006/relationships/font" Target="fonts/Font_4_Poppins_Regular.fntdata"/><Relationship Id="rId27" Type="http://schemas.openxmlformats.org/officeDocument/2006/relationships/font" Target="fonts/Font_5_Poppins_Bold.fntdata"/><Relationship Id="rId28" Type="http://schemas.openxmlformats.org/officeDocument/2006/relationships/font" Target="fonts/Font_6_Poppins_Italic.fntdata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mover o slide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notas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5D7BC2E-27C9-4FEB-AA48-7418F6817712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Google Shape;16;p1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62E6117F-A8E4-4CA7-838C-F2AFA00FFD6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Google Shape;180;g39a64dd4f8f_0_309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8BCA9D13-ECB2-4A54-8B48-F2BA60C828E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Google Shape;207;g3db358e22c6_0_0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315EA014-412F-4821-AC67-B417D27D89E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Google Shape;219;g39a64dd4f8f_0_351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33C572DE-3AA4-4939-807D-D56A77E9CB9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Google Shape;233;g39a64dd4f8f_0_414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144AACFF-9736-43B4-B6A8-76C9864964B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Google Shape;258;g39a64dd4f8f_0_449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DC6910FB-43E6-4488-B491-624E9ED6D5FC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Google Shape;269;g39a64dd4f8f_0_697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24AE61A2-D282-4B5D-9121-ECF4FEE23B8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Google Shape;282;g39a8e09ea5b_0_24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9B8E8985-9E50-4697-A60A-EC19DB8C3CD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Google Shape;299;g39a64dd4f8f_0_728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AA1E9CE6-0E91-4373-80D5-04E8B83D84B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Google Shape;314;g39a64dd4f8f_0_744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AE7677E1-93E8-44E5-AD0D-74B3881C6AB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Google Shape;333;g39a64dd4f8f_0_768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E2A721AC-5B7C-4FC9-8173-96AF71C726CC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Google Shape;28;g39a64dd4f8f_0_14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DE25EFE5-646E-449B-88DA-C65F3D323EB0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Google Shape;40;g39a64dd4f8f_0_27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D81AE236-76A3-481D-8355-3851C36C469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Google Shape;57;g39a64dd4f8f_0_45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C8779BE9-4749-43C1-B805-838A75BCE8E7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Google Shape;72;g39a64dd4f8f_0_100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42E5361D-9F39-4AE3-B7EF-96382FBD76F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Google Shape;99;g3db433ed87c_0_2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D8054231-9ADC-437A-932E-DA6CF588C48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Google Shape;115;g39a64dd4f8f_0_178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84E29BE4-2E2A-4571-9776-ED43C4392F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Google Shape;137;g39a64dd4f8f_0_228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663B6458-EEFA-4DE3-97F0-A137506C157E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buNone/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Google Shape;166;g39a64dd4f8f_0_269:notes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pos="0" algn="l"/>
              </a:tabLst>
            </a:pPr>
            <a:fld id="{998C1A22-7A51-4682-960D-D69D0CE3251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&lt;número&gt;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2"/>
          <p:cNvPicPr/>
          <p:nvPr/>
        </p:nvPicPr>
        <p:blipFill>
          <a:blip r:embed="rId3"/>
          <a:stretch/>
        </p:blipFill>
        <p:spPr>
          <a:xfrm>
            <a:off x="52560" y="47520"/>
            <a:ext cx="5400360" cy="1028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627280" y="2759040"/>
            <a:ext cx="345708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>
              <a:buNone/>
              <a:defRPr lang="pt-B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29.png"/><Relationship Id="rId4" Type="http://schemas.openxmlformats.org/officeDocument/2006/relationships/image" Target="../media/image29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6.png"/><Relationship Id="rId6" Type="http://schemas.openxmlformats.org/officeDocument/2006/relationships/image" Target="../media/image6.png"/><Relationship Id="rId7" Type="http://schemas.openxmlformats.org/officeDocument/2006/relationships/image" Target="../media/image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24440" y="1663560"/>
            <a:ext cx="8295120" cy="19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00" b="1" u="none" strike="noStrike">
                <a:solidFill>
                  <a:srgbClr val="0070C0"/>
                </a:solidFill>
                <a:effectLst/>
                <a:uFillTx/>
                <a:latin typeface="Calibri"/>
                <a:ea typeface="Calibri"/>
              </a:rPr>
              <a:t>ATUAÇÃO DO MINISTÉRIO PÚBLICO ESTADUAL NA GESTÃO DOS RESÍDUOS SÓLIDOS URBANOS</a:t>
            </a:r>
            <a:endParaRPr lang="pt-B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Google Shape;19;p1"/>
          <p:cNvSpPr/>
          <p:nvPr/>
        </p:nvSpPr>
        <p:spPr>
          <a:xfrm>
            <a:off x="5651640" y="22320"/>
            <a:ext cx="338436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Google Shape;20;p1"/>
          <p:cNvSpPr/>
          <p:nvPr/>
        </p:nvSpPr>
        <p:spPr>
          <a:xfrm>
            <a:off x="1144440" y="6553080"/>
            <a:ext cx="801036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Google Shape;21;p1"/>
          <p:cNvSpPr/>
          <p:nvPr/>
        </p:nvSpPr>
        <p:spPr>
          <a:xfrm>
            <a:off x="0" y="5661000"/>
            <a:ext cx="1133280" cy="1199880"/>
          </a:xfrm>
          <a:prstGeom prst="rect">
            <a:avLst/>
          </a:prstGeom>
          <a:solidFill>
            <a:srgbClr val="D5F4FF"/>
          </a:solidFill>
          <a:ln w="9525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Inserir sua foto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aqui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" name="Google Shape;22;p1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1133640" y="4296600"/>
            <a:ext cx="7104960" cy="119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900" b="1" u="none" strike="noStrike">
                <a:solidFill>
                  <a:srgbClr val="0070C0"/>
                </a:solidFill>
                <a:effectLst/>
                <a:uFillTx/>
                <a:latin typeface="Calibri"/>
                <a:ea typeface="Calibri"/>
              </a:rPr>
              <a:t>Letícia Uba da Silveira Maraschin</a:t>
            </a:r>
            <a:endParaRPr lang="pt-BR" sz="3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rgbClr val="0070C0"/>
                </a:solidFill>
                <a:effectLst/>
                <a:uFillTx/>
                <a:latin typeface="Calibri"/>
                <a:ea typeface="Calibri"/>
              </a:rPr>
              <a:t>Engenheira Ambiental - CAOPMAHU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" name="Google Shape;24;p1"/>
          <p:cNvPicPr/>
          <p:nvPr/>
        </p:nvPicPr>
        <p:blipFill>
          <a:blip r:embed="rId2"/>
          <a:srcRect l="0" t="0" r="-2574" b="15999"/>
          <a:stretch/>
        </p:blipFill>
        <p:spPr>
          <a:xfrm>
            <a:off x="-8280" y="5661000"/>
            <a:ext cx="1133280" cy="119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82;g39a64dd4f8f_0_309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Google Shape;183;g39a64dd4f8f_0_309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Google Shape;184;g39a64dd4f8f_0_309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Google Shape;185;g39a64dd4f8f_0_309"/>
          <p:cNvSpPr/>
          <p:nvPr/>
        </p:nvSpPr>
        <p:spPr>
          <a:xfrm>
            <a:off x="281520" y="1663560"/>
            <a:ext cx="8580960" cy="5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Protocolo Fase I: Análise dos PMGIRS</a:t>
            </a:r>
            <a:endParaRPr lang="pt-B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Google Shape;186;g39a64dd4f8f_0_309"/>
          <p:cNvSpPr/>
          <p:nvPr/>
        </p:nvSpPr>
        <p:spPr>
          <a:xfrm>
            <a:off x="915480" y="2572200"/>
            <a:ext cx="73134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Google Shape;187;g39a64dd4f8f_0_309"/>
          <p:cNvSpPr/>
          <p:nvPr/>
        </p:nvSpPr>
        <p:spPr>
          <a:xfrm>
            <a:off x="915480" y="29296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6" name="Google Shape;188;g39a64dd4f8f_0_309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8580960" cy="2976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Google Shape;189;g39a64dd4f8f_0_309"/>
          <p:cNvSpPr/>
          <p:nvPr/>
        </p:nvSpPr>
        <p:spPr>
          <a:xfrm>
            <a:off x="915120" y="4572000"/>
            <a:ext cx="7313400" cy="1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Google Shape;190;g39a64dd4f8f_0_309"/>
          <p:cNvSpPr/>
          <p:nvPr/>
        </p:nvSpPr>
        <p:spPr>
          <a:xfrm>
            <a:off x="428400" y="2719800"/>
            <a:ext cx="211284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96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Foco na estruturação legal da Gestão Integrada de Resíduos Sólidos (PMGIRS) através do Plano Setorial de Ação. Roteiro obrigatório de acompanhamento municipal:</a:t>
            </a:r>
            <a:endParaRPr lang="pt-BR" sz="9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Google Shape;191;g39a64dd4f8f_0_309"/>
          <p:cNvSpPr/>
          <p:nvPr/>
        </p:nvSpPr>
        <p:spPr>
          <a:xfrm>
            <a:off x="401040" y="4318920"/>
            <a:ext cx="8239320" cy="27000"/>
          </a:xfrm>
          <a:prstGeom prst="rect">
            <a:avLst/>
          </a:prstGeom>
          <a:solidFill>
            <a:srgbClr val="CBD5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5160" tIns="13680" rIns="65160" bIns="1368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Google Shape;192;g39a64dd4f8f_0_309"/>
          <p:cNvSpPr/>
          <p:nvPr/>
        </p:nvSpPr>
        <p:spPr>
          <a:xfrm>
            <a:off x="428400" y="4513680"/>
            <a:ext cx="184032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07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1. Informações</a:t>
            </a:r>
            <a:endParaRPr lang="pt-BR" sz="10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Google Shape;193;g39a64dd4f8f_0_309"/>
          <p:cNvSpPr/>
          <p:nvPr/>
        </p:nvSpPr>
        <p:spPr>
          <a:xfrm>
            <a:off x="471960" y="4785120"/>
            <a:ext cx="175248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60000"/>
              </a:lnSpc>
              <a:tabLst>
                <a:tab pos="0" algn="l"/>
              </a:tabLst>
            </a:pPr>
            <a:r>
              <a:rPr lang="en-US" sz="860" b="0" u="none" strike="noStrike">
                <a:solidFill>
                  <a:srgbClr val="475569"/>
                </a:solidFill>
                <a:effectLst/>
                <a:uFillTx/>
                <a:latin typeface="Lato"/>
                <a:ea typeface="Lato"/>
              </a:rPr>
              <a:t>Requisição de dados, legislações e licenças ambientais aos órgãos públicos municipais.</a:t>
            </a:r>
            <a:endParaRPr lang="pt-BR" sz="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Google Shape;194;g39a64dd4f8f_0_309"/>
          <p:cNvSpPr/>
          <p:nvPr/>
        </p:nvSpPr>
        <p:spPr>
          <a:xfrm>
            <a:off x="2543040" y="3336120"/>
            <a:ext cx="184032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07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2. Gestão Municipal</a:t>
            </a:r>
            <a:endParaRPr lang="pt-BR" sz="10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Google Shape;195;g39a64dd4f8f_0_309"/>
          <p:cNvSpPr/>
          <p:nvPr/>
        </p:nvSpPr>
        <p:spPr>
          <a:xfrm>
            <a:off x="2586960" y="3607560"/>
            <a:ext cx="175248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60000"/>
              </a:lnSpc>
              <a:tabLst>
                <a:tab pos="0" algn="l"/>
              </a:tabLst>
            </a:pPr>
            <a:r>
              <a:rPr lang="en-US" sz="860" b="0" u="none" strike="noStrike">
                <a:solidFill>
                  <a:srgbClr val="475569"/>
                </a:solidFill>
                <a:effectLst/>
                <a:uFillTx/>
                <a:latin typeface="Lato"/>
                <a:ea typeface="Lato"/>
              </a:rPr>
              <a:t>Reuniões com administradores para alinhar a elaboração e execução dos Planos Municipais (PMGIRS).</a:t>
            </a:r>
            <a:endParaRPr lang="pt-BR" sz="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Google Shape;196;g39a64dd4f8f_0_309"/>
          <p:cNvSpPr/>
          <p:nvPr/>
        </p:nvSpPr>
        <p:spPr>
          <a:xfrm>
            <a:off x="4658040" y="4513680"/>
            <a:ext cx="184032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07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3. Análise</a:t>
            </a:r>
            <a:endParaRPr lang="pt-BR" sz="10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Google Shape;197;g39a64dd4f8f_0_309"/>
          <p:cNvSpPr/>
          <p:nvPr/>
        </p:nvSpPr>
        <p:spPr>
          <a:xfrm>
            <a:off x="4629240" y="4777920"/>
            <a:ext cx="1897560" cy="55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60000"/>
              </a:lnSpc>
              <a:tabLst>
                <a:tab pos="0" algn="l"/>
              </a:tabLst>
            </a:pPr>
            <a:r>
              <a:rPr lang="en-US" sz="860" b="0" u="none" strike="noStrike">
                <a:solidFill>
                  <a:srgbClr val="475569"/>
                </a:solidFill>
                <a:effectLst/>
                <a:uFillTx/>
                <a:latin typeface="Lato"/>
                <a:ea typeface="Lato"/>
              </a:rPr>
              <a:t>Análise técnica rigorosa do plano elaborado, verificando o cumprimento do conteúdo mínimo da PNRS.</a:t>
            </a:r>
            <a:endParaRPr lang="pt-BR" sz="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Google Shape;198;g39a64dd4f8f_0_309"/>
          <p:cNvSpPr/>
          <p:nvPr/>
        </p:nvSpPr>
        <p:spPr>
          <a:xfrm>
            <a:off x="6772680" y="3141000"/>
            <a:ext cx="184032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07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4. Regularização</a:t>
            </a:r>
            <a:endParaRPr lang="pt-BR" sz="10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Google Shape;199;g39a64dd4f8f_0_309"/>
          <p:cNvSpPr/>
          <p:nvPr/>
        </p:nvSpPr>
        <p:spPr>
          <a:xfrm>
            <a:off x="6816600" y="3412440"/>
            <a:ext cx="1752480" cy="7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60000"/>
              </a:lnSpc>
              <a:tabLst>
                <a:tab pos="0" algn="l"/>
              </a:tabLst>
            </a:pPr>
            <a:r>
              <a:rPr lang="en-US" sz="860" b="0" u="none" strike="noStrike">
                <a:solidFill>
                  <a:srgbClr val="475569"/>
                </a:solidFill>
                <a:effectLst/>
                <a:uFillTx/>
                <a:latin typeface="Lato"/>
                <a:ea typeface="Lato"/>
              </a:rPr>
              <a:t>Adoção de TACs ou Recomendação Administrativa para sanar ilegalidades documentais ou omissões.</a:t>
            </a:r>
            <a:endParaRPr lang="pt-BR" sz="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Google Shape;200;g39a64dd4f8f_0_309"/>
          <p:cNvSpPr/>
          <p:nvPr/>
        </p:nvSpPr>
        <p:spPr>
          <a:xfrm>
            <a:off x="1263240" y="4250880"/>
            <a:ext cx="169920" cy="1627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7175">
            <a:solidFill>
              <a:srgbClr val="0596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5160" tIns="32400" rIns="65160" bIns="3240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Google Shape;201;g39a64dd4f8f_0_309"/>
          <p:cNvSpPr/>
          <p:nvPr/>
        </p:nvSpPr>
        <p:spPr>
          <a:xfrm>
            <a:off x="3378240" y="4250880"/>
            <a:ext cx="169920" cy="1627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7175">
            <a:solidFill>
              <a:srgbClr val="0596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5160" tIns="32400" rIns="65160" bIns="3240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Google Shape;202;g39a64dd4f8f_0_309"/>
          <p:cNvSpPr/>
          <p:nvPr/>
        </p:nvSpPr>
        <p:spPr>
          <a:xfrm>
            <a:off x="5492880" y="4250880"/>
            <a:ext cx="169920" cy="1627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7175">
            <a:solidFill>
              <a:srgbClr val="0596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5160" tIns="32400" rIns="65160" bIns="3240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Google Shape;203;g39a64dd4f8f_0_309"/>
          <p:cNvSpPr/>
          <p:nvPr/>
        </p:nvSpPr>
        <p:spPr>
          <a:xfrm>
            <a:off x="7607880" y="4250880"/>
            <a:ext cx="169920" cy="16272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7175">
            <a:solidFill>
              <a:srgbClr val="05966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5160" tIns="32400" rIns="65160" bIns="3240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209;g3db358e22c6_0_0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Google Shape;210;g3db358e22c6_0_0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4" name="Google Shape;211;g3db358e22c6_0_0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Google Shape;212;g3db358e22c6_0_0"/>
          <p:cNvSpPr/>
          <p:nvPr/>
        </p:nvSpPr>
        <p:spPr>
          <a:xfrm>
            <a:off x="281520" y="1378800"/>
            <a:ext cx="858096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7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Protocolo Fase II - Coleta Seletiva</a:t>
            </a:r>
            <a:endParaRPr lang="pt-BR" sz="3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Google Shape;213;g3db358e22c6_0_0"/>
          <p:cNvSpPr/>
          <p:nvPr/>
        </p:nvSpPr>
        <p:spPr>
          <a:xfrm>
            <a:off x="915480" y="2572200"/>
            <a:ext cx="73134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Google Shape;214;g3db358e22c6_0_0"/>
          <p:cNvSpPr/>
          <p:nvPr/>
        </p:nvSpPr>
        <p:spPr>
          <a:xfrm>
            <a:off x="915480" y="29296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Google Shape;215;g3db358e22c6_0_0"/>
          <p:cNvPicPr/>
          <p:nvPr/>
        </p:nvPicPr>
        <p:blipFill>
          <a:blip r:embed="rId2"/>
          <a:stretch/>
        </p:blipFill>
        <p:spPr>
          <a:xfrm>
            <a:off x="281520" y="2104200"/>
            <a:ext cx="8580960" cy="4293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221;g39a64dd4f8f_0_351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°°°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Google Shape;222;g39a64dd4f8f_0_351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1" name="Google Shape;223;g39a64dd4f8f_0_351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Google Shape;224;g39a64dd4f8f_0_351"/>
          <p:cNvSpPr/>
          <p:nvPr/>
        </p:nvSpPr>
        <p:spPr>
          <a:xfrm>
            <a:off x="281520" y="1782360"/>
            <a:ext cx="858096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9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Logística Reversa &amp; Termos de Compromisso</a:t>
            </a:r>
            <a:endParaRPr lang="pt-B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Google Shape;225;g39a64dd4f8f_0_351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Google Shape;226;g39a64dd4f8f_0_351"/>
          <p:cNvSpPr/>
          <p:nvPr/>
        </p:nvSpPr>
        <p:spPr>
          <a:xfrm>
            <a:off x="472320" y="2757600"/>
            <a:ext cx="3719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Termos de Compromisso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Google Shape;227;g39a64dd4f8f_0_351"/>
          <p:cNvSpPr/>
          <p:nvPr/>
        </p:nvSpPr>
        <p:spPr>
          <a:xfrm>
            <a:off x="472320" y="3186360"/>
            <a:ext cx="3858840" cy="15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just">
              <a:lnSpc>
                <a:spcPct val="16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O Ministério Público do Estado do Paraná celebrou Termos de Compromisso para operacionalização dos sistemas de Logística Reversa de Lâmpadas Fluorescentes, Baterias Chumbo Ácidas.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Google Shape;228;g39a64dd4f8f_0_351"/>
          <p:cNvSpPr/>
          <p:nvPr/>
        </p:nvSpPr>
        <p:spPr>
          <a:xfrm>
            <a:off x="4843440" y="2757600"/>
            <a:ext cx="368676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Acompahamento das Políticas Públicas pelo CAOPMAHU: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Google Shape;229;g39a64dd4f8f_0_351"/>
          <p:cNvSpPr/>
          <p:nvPr/>
        </p:nvSpPr>
        <p:spPr>
          <a:xfrm>
            <a:off x="4822200" y="3330360"/>
            <a:ext cx="372960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marL="457200" indent="-311040">
              <a:lnSpc>
                <a:spcPct val="160000"/>
              </a:lnSpc>
              <a:buClr>
                <a:srgbClr val="334155"/>
              </a:buClr>
              <a:buFont typeface="Lato"/>
              <a:buChar char="●"/>
            </a:pPr>
            <a:r>
              <a:rPr lang="en-US" sz="13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Resíduos do Setor moveleiro;</a:t>
            </a:r>
            <a:endParaRPr lang="pt-B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1040">
              <a:lnSpc>
                <a:spcPct val="160000"/>
              </a:lnSpc>
              <a:buClr>
                <a:srgbClr val="334155"/>
              </a:buClr>
              <a:buFont typeface="Lato"/>
              <a:buChar char="●"/>
            </a:pPr>
            <a:r>
              <a:rPr lang="en-US" sz="13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Resíduos da Construção Civil;</a:t>
            </a:r>
            <a:endParaRPr lang="pt-B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1040">
              <a:lnSpc>
                <a:spcPct val="160000"/>
              </a:lnSpc>
              <a:buClr>
                <a:srgbClr val="334155"/>
              </a:buClr>
              <a:buFont typeface="Lato"/>
              <a:buChar char="●"/>
            </a:pPr>
            <a:r>
              <a:rPr lang="en-US" sz="13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Embalagens de Medicamentos Humanos e Veterinários.</a:t>
            </a:r>
            <a:endParaRPr lang="pt-B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235;g39a64dd4f8f_0_414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°°°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Google Shape;236;g39a64dd4f8f_0_414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Google Shape;237;g39a64dd4f8f_0_414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Google Shape;238;g39a64dd4f8f_0_414"/>
          <p:cNvSpPr/>
          <p:nvPr/>
        </p:nvSpPr>
        <p:spPr>
          <a:xfrm>
            <a:off x="281520" y="1689120"/>
            <a:ext cx="858096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2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Operação Percola</a:t>
            </a:r>
            <a:endParaRPr lang="pt-B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2" name="Google Shape;239;g39a64dd4f8f_0_414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Google Shape;240;g39a64dd4f8f_0_414" descr="image.png"/>
          <p:cNvPicPr/>
          <p:nvPr/>
        </p:nvPicPr>
        <p:blipFill>
          <a:blip r:embed="rId3"/>
          <a:stretch/>
        </p:blipFill>
        <p:spPr>
          <a:xfrm>
            <a:off x="468540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Google Shape;241;g39a64dd4f8f_0_414"/>
          <p:cNvSpPr/>
          <p:nvPr/>
        </p:nvSpPr>
        <p:spPr>
          <a:xfrm>
            <a:off x="472320" y="2757600"/>
            <a:ext cx="3719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Integração Institucional e Metodologia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Google Shape;242;g39a64dd4f8f_0_414"/>
          <p:cNvSpPr/>
          <p:nvPr/>
        </p:nvSpPr>
        <p:spPr>
          <a:xfrm>
            <a:off x="472320" y="3186360"/>
            <a:ext cx="385884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Ação conjunta estratégica entre MPPR (GAEMAs), SEDEST e IAT para fiscalização simultânea da gestão de resíduos e passivos ambientais nos municípios.</a:t>
            </a:r>
            <a:endParaRPr lang="pt-B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Google Shape;243;g39a64dd4f8f_0_414"/>
          <p:cNvSpPr/>
          <p:nvPr/>
        </p:nvSpPr>
        <p:spPr>
          <a:xfrm>
            <a:off x="4843440" y="2757600"/>
            <a:ext cx="36867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Objetivos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Google Shape;244;g39a64dd4f8f_0_414"/>
          <p:cNvSpPr/>
          <p:nvPr/>
        </p:nvSpPr>
        <p:spPr>
          <a:xfrm>
            <a:off x="4843440" y="3186360"/>
            <a:ext cx="3729600" cy="195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Levantamento e diagnóstico dos locais de destinação e de disposição final de resíduos sólidos e rejeitos, áreas de transbordo, da reciclagem e do tratamento da fração orgânica nos municípios do Estado, visando ao saneamento das inconformidades quanto à gestão de resíduos sólidos urbanos, dos passivos ambientais e a consequente adoção de medidas resolutivas. 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Google Shape;245;g39a64dd4f8f_0_414"/>
          <p:cNvSpPr/>
          <p:nvPr/>
        </p:nvSpPr>
        <p:spPr>
          <a:xfrm>
            <a:off x="472320" y="3923280"/>
            <a:ext cx="70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•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Google Shape;246;g39a64dd4f8f_0_414"/>
          <p:cNvSpPr/>
          <p:nvPr/>
        </p:nvSpPr>
        <p:spPr>
          <a:xfrm>
            <a:off x="543240" y="3924360"/>
            <a:ext cx="3787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92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Integração e levantamento documental prévio.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Google Shape;247;g39a64dd4f8f_0_414"/>
          <p:cNvSpPr/>
          <p:nvPr/>
        </p:nvSpPr>
        <p:spPr>
          <a:xfrm>
            <a:off x="472320" y="4233240"/>
            <a:ext cx="70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•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Google Shape;248;g39a64dd4f8f_0_414"/>
          <p:cNvSpPr/>
          <p:nvPr/>
        </p:nvSpPr>
        <p:spPr>
          <a:xfrm>
            <a:off x="543240" y="4233960"/>
            <a:ext cx="3787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92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Deslocamento simultâneo das equipes de fiscalização.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Google Shape;249;g39a64dd4f8f_0_414"/>
          <p:cNvSpPr/>
          <p:nvPr/>
        </p:nvSpPr>
        <p:spPr>
          <a:xfrm>
            <a:off x="543240" y="4543920"/>
            <a:ext cx="3787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92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Aplicação de questionário padronizado in loco.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Google Shape;250;g39a64dd4f8f_0_414"/>
          <p:cNvSpPr/>
          <p:nvPr/>
        </p:nvSpPr>
        <p:spPr>
          <a:xfrm>
            <a:off x="472320" y="4852800"/>
            <a:ext cx="70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•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Google Shape;251;g39a64dd4f8f_0_414"/>
          <p:cNvSpPr/>
          <p:nvPr/>
        </p:nvSpPr>
        <p:spPr>
          <a:xfrm>
            <a:off x="543240" y="4853520"/>
            <a:ext cx="3787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92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Providências administrativas (notificações, multas).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Google Shape;252;g39a64dd4f8f_0_414"/>
          <p:cNvSpPr/>
          <p:nvPr/>
        </p:nvSpPr>
        <p:spPr>
          <a:xfrm>
            <a:off x="472320" y="5162760"/>
            <a:ext cx="70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•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Google Shape;253;g39a64dd4f8f_0_414"/>
          <p:cNvSpPr/>
          <p:nvPr/>
        </p:nvSpPr>
        <p:spPr>
          <a:xfrm>
            <a:off x="543240" y="5163480"/>
            <a:ext cx="3787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92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Sistematização e exigência de Planos de Ação.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Google Shape;254;g39a64dd4f8f_0_414"/>
          <p:cNvSpPr/>
          <p:nvPr/>
        </p:nvSpPr>
        <p:spPr>
          <a:xfrm>
            <a:off x="472320" y="4543920"/>
            <a:ext cx="7092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13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•</a:t>
            </a:r>
            <a:endParaRPr lang="pt-BR" sz="1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260;g39a64dd4f8f_0_449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Google Shape;261;g39a64dd4f8f_0_449"/>
          <p:cNvSpPr/>
          <p:nvPr/>
        </p:nvSpPr>
        <p:spPr>
          <a:xfrm>
            <a:off x="281520" y="1689120"/>
            <a:ext cx="8580960" cy="5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Panorama: Operação Percola (I a V)</a:t>
            </a:r>
            <a:endParaRPr lang="pt-B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90" name="Google Shape;262;g39a64dd4f8f_0_449"/>
          <p:cNvGraphicFramePr/>
          <p:nvPr/>
        </p:nvGraphicFramePr>
        <p:xfrm>
          <a:off x="548280" y="2708640"/>
          <a:ext cx="8156880" cy="2897640"/>
        </p:xfrm>
        <a:graphic>
          <a:graphicData uri="http://schemas.openxmlformats.org/drawingml/2006/table">
            <a:tbl>
              <a:tblPr/>
              <a:tblGrid>
                <a:gridCol w="972000"/>
                <a:gridCol w="1271880"/>
                <a:gridCol w="542160"/>
                <a:gridCol w="2211120"/>
                <a:gridCol w="1409040"/>
                <a:gridCol w="1750320"/>
              </a:tblGrid>
              <a:tr h="446040"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35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Poppins"/>
                          <a:ea typeface="Poppins"/>
                        </a:rPr>
                        <a:t>Operação</a:t>
                      </a:r>
                      <a:endParaRPr lang="pt-BR" sz="135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059669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35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Poppins"/>
                          <a:ea typeface="Poppins"/>
                        </a:rPr>
                        <a:t>Região do GAEMA</a:t>
                      </a:r>
                      <a:endParaRPr lang="pt-BR" sz="135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059669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35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Poppins"/>
                          <a:ea typeface="Poppins"/>
                        </a:rPr>
                        <a:t>Ano</a:t>
                      </a:r>
                      <a:endParaRPr lang="pt-BR" sz="135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059669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35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Poppins"/>
                          <a:ea typeface="Poppins"/>
                        </a:rPr>
                        <a:t>Municípios Abrangidos / Vistoriados</a:t>
                      </a:r>
                      <a:endParaRPr lang="pt-BR" sz="135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059669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35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Poppins"/>
                          <a:ea typeface="Poppins"/>
                        </a:rPr>
                        <a:t>Áreas Fiscalizadas</a:t>
                      </a:r>
                      <a:endParaRPr lang="pt-BR" sz="135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059669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35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Poppins"/>
                          <a:ea typeface="Poppins"/>
                        </a:rPr>
                        <a:t>Autos de Infração (Multas)</a:t>
                      </a:r>
                      <a:endParaRPr lang="pt-BR" sz="135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059669"/>
                    </a:solidFill>
                  </a:tcPr>
                </a:tc>
              </a:tr>
              <a:tr h="446040"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Percola I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Maringá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2019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55 / 46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63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R$ 600.000,00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</a:tr>
              <a:tr h="446040"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Percola II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Londrina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2021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55 / 55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87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R$ 1.426.500,00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446040"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Percola III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Campo Mourão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2023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32 / 32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50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RIAs lavrados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</a:tr>
              <a:tr h="446040"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Percola IV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Santo Antônio da Platina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2025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40 / 31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45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R$ 108.000,00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F8FAFC"/>
                    </a:solidFill>
                  </a:tcPr>
                </a:tc>
              </a:tr>
              <a:tr h="446040"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Percola V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Pato Branco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2025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42 / 16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25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tIns="25200" rIns="6336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u="none" strike="noStrike">
                          <a:solidFill>
                            <a:srgbClr val="334155"/>
                          </a:solidFill>
                          <a:effectLst/>
                          <a:uFillTx/>
                          <a:latin typeface="Lato"/>
                          <a:ea typeface="Lato"/>
                        </a:rPr>
                        <a:t>R$ 88.000,00</a:t>
                      </a:r>
                      <a:endParaRPr lang="pt-BR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3360" marR="63360" marT="25200" marB="25200">
                    <a:lnL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L>
                    <a:lnR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R>
                    <a:lnT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T>
                    <a:lnB w="9360">
                      <a:solidFill>
                        <a:srgbClr val="000000">
                          <a:alpha val="0"/>
                        </a:srgbClr>
                      </a:solidFill>
                      <a:prstDash val="solid"/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263;g39a64dd4f8f_0_449"/>
          <p:cNvSpPr/>
          <p:nvPr/>
        </p:nvSpPr>
        <p:spPr>
          <a:xfrm>
            <a:off x="3670560" y="2708640"/>
            <a:ext cx="733320" cy="936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Google Shape;264;g39a64dd4f8f_0_449"/>
          <p:cNvSpPr/>
          <p:nvPr/>
        </p:nvSpPr>
        <p:spPr>
          <a:xfrm>
            <a:off x="4403880" y="2708640"/>
            <a:ext cx="2989440" cy="936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Google Shape;265;g39a64dd4f8f_0_449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271;g39a64dd4f8f_0_697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°°°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Google Shape;272;g39a64dd4f8f_0_697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6" name="Google Shape;273;g39a64dd4f8f_0_697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Google Shape;274;g39a64dd4f8f_0_697"/>
          <p:cNvSpPr/>
          <p:nvPr/>
        </p:nvSpPr>
        <p:spPr>
          <a:xfrm>
            <a:off x="281520" y="1782360"/>
            <a:ext cx="858096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2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Principais Irregularidades Encontradas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8" name="Google Shape;275;g39a64dd4f8f_0_697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9" name="Google Shape;276;g39a64dd4f8f_0_697" descr="image.png"/>
          <p:cNvPicPr/>
          <p:nvPr/>
        </p:nvPicPr>
        <p:blipFill>
          <a:blip r:embed="rId3"/>
          <a:stretch/>
        </p:blipFill>
        <p:spPr>
          <a:xfrm>
            <a:off x="468540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Google Shape;277;g39a64dd4f8f_0_697"/>
          <p:cNvSpPr/>
          <p:nvPr/>
        </p:nvSpPr>
        <p:spPr>
          <a:xfrm>
            <a:off x="440640" y="2892600"/>
            <a:ext cx="385884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Lixões a Céu Aberto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Aterros municipais impermeabilizados, mas com problemas na operação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Ausência de tratamento da fração orgânica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Barracões Precários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Disposição Irregular de resíduos diversos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Licenças ambientais vencidas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Google Shape;278;g39a64dd4f8f_0_697"/>
          <p:cNvSpPr/>
          <p:nvPr/>
        </p:nvSpPr>
        <p:spPr>
          <a:xfrm>
            <a:off x="4908960" y="2995560"/>
            <a:ext cx="3729600" cy="193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Queima de resíduos a céu aberto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Barracões com estrutura física precária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Falhas Operacionais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Ausência de licenciamento ambiental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Coleta seletiva ineficiente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4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Ausência de cobertura diária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84;g39a8e09ea5b_0_24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°°°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Google Shape;285;g39a8e09ea5b_0_24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Google Shape;286;g39a8e09ea5b_0_24"/>
          <p:cNvSpPr/>
          <p:nvPr/>
        </p:nvSpPr>
        <p:spPr>
          <a:xfrm>
            <a:off x="275400" y="1222920"/>
            <a:ext cx="858096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2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Principais Irregularidades Encontradas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5" name="Google Shape;287;g39a8e09ea5b_0_24"/>
          <p:cNvPicPr/>
          <p:nvPr/>
        </p:nvPicPr>
        <p:blipFill>
          <a:blip r:embed="rId2"/>
          <a:stretch/>
        </p:blipFill>
        <p:spPr>
          <a:xfrm>
            <a:off x="333720" y="1805760"/>
            <a:ext cx="2586240" cy="145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Google Shape;288;g39a8e09ea5b_0_24"/>
          <p:cNvPicPr/>
          <p:nvPr/>
        </p:nvPicPr>
        <p:blipFill>
          <a:blip r:embed="rId3"/>
          <a:stretch/>
        </p:blipFill>
        <p:spPr>
          <a:xfrm>
            <a:off x="333720" y="3421800"/>
            <a:ext cx="2586240" cy="145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Google Shape;289;g39a8e09ea5b_0_24"/>
          <p:cNvPicPr/>
          <p:nvPr/>
        </p:nvPicPr>
        <p:blipFill>
          <a:blip r:embed="rId4"/>
          <a:stretch/>
        </p:blipFill>
        <p:spPr>
          <a:xfrm>
            <a:off x="6211440" y="1683720"/>
            <a:ext cx="2264400" cy="16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Google Shape;290;g39a8e09ea5b_0_24"/>
          <p:cNvPicPr/>
          <p:nvPr/>
        </p:nvPicPr>
        <p:blipFill>
          <a:blip r:embed="rId5"/>
          <a:stretch/>
        </p:blipFill>
        <p:spPr>
          <a:xfrm>
            <a:off x="6223680" y="3429360"/>
            <a:ext cx="2264400" cy="16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Google Shape;291;g39a8e09ea5b_0_24"/>
          <p:cNvPicPr/>
          <p:nvPr/>
        </p:nvPicPr>
        <p:blipFill>
          <a:blip r:embed="rId6"/>
          <a:stretch/>
        </p:blipFill>
        <p:spPr>
          <a:xfrm>
            <a:off x="3272760" y="1805400"/>
            <a:ext cx="2586240" cy="145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Google Shape;292;g39a8e09ea5b_0_24"/>
          <p:cNvPicPr/>
          <p:nvPr/>
        </p:nvPicPr>
        <p:blipFill>
          <a:blip r:embed="rId7"/>
          <a:stretch/>
        </p:blipFill>
        <p:spPr>
          <a:xfrm>
            <a:off x="3247560" y="3385800"/>
            <a:ext cx="2648880" cy="1489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Google Shape;293;g39a8e09ea5b_0_24"/>
          <p:cNvPicPr/>
          <p:nvPr/>
        </p:nvPicPr>
        <p:blipFill>
          <a:blip r:embed="rId8"/>
          <a:stretch/>
        </p:blipFill>
        <p:spPr>
          <a:xfrm>
            <a:off x="281520" y="5067360"/>
            <a:ext cx="2832120" cy="159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Google Shape;294;g39a8e09ea5b_0_24"/>
          <p:cNvPicPr/>
          <p:nvPr/>
        </p:nvPicPr>
        <p:blipFill>
          <a:blip r:embed="rId9"/>
          <a:stretch/>
        </p:blipFill>
        <p:spPr>
          <a:xfrm>
            <a:off x="3145680" y="5001480"/>
            <a:ext cx="2874960" cy="1665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Google Shape;295;g39a8e09ea5b_0_24"/>
          <p:cNvPicPr/>
          <p:nvPr/>
        </p:nvPicPr>
        <p:blipFill>
          <a:blip r:embed="rId10"/>
          <a:stretch/>
        </p:blipFill>
        <p:spPr>
          <a:xfrm>
            <a:off x="6211440" y="5135400"/>
            <a:ext cx="2220840" cy="166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301;g39a64dd4f8f_0_728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°°°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Google Shape;302;g39a64dd4f8f_0_728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6" name="Google Shape;303;g39a64dd4f8f_0_728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Google Shape;304;g39a64dd4f8f_0_728"/>
          <p:cNvSpPr/>
          <p:nvPr/>
        </p:nvSpPr>
        <p:spPr>
          <a:xfrm>
            <a:off x="281520" y="1713240"/>
            <a:ext cx="8580960" cy="55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Resultados e Providências (Percola)</a:t>
            </a:r>
            <a:endParaRPr lang="pt-B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8" name="Google Shape;305;g39a64dd4f8f_0_728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Google Shape;306;g39a64dd4f8f_0_728" descr="image.png"/>
          <p:cNvPicPr/>
          <p:nvPr/>
        </p:nvPicPr>
        <p:blipFill>
          <a:blip r:embed="rId3"/>
          <a:stretch/>
        </p:blipFill>
        <p:spPr>
          <a:xfrm>
            <a:off x="4685400" y="2572200"/>
            <a:ext cx="41767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Google Shape;307;g39a64dd4f8f_0_728"/>
          <p:cNvSpPr/>
          <p:nvPr/>
        </p:nvSpPr>
        <p:spPr>
          <a:xfrm>
            <a:off x="472320" y="2757600"/>
            <a:ext cx="3719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Avanços Estruturais Concretos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Google Shape;308;g39a64dd4f8f_0_728"/>
          <p:cNvSpPr/>
          <p:nvPr/>
        </p:nvSpPr>
        <p:spPr>
          <a:xfrm>
            <a:off x="472320" y="3186360"/>
            <a:ext cx="3858840" cy="22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marL="457200" indent="-3049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Maringá: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7 lixões encerrados; 23 municípios operando via consórcio; 16 em adequação de aterro próprio.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049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Londrina: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42 municípios apresentaram e estão executando rigorosamente seus planos de ação validados pelo IAT.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04920">
              <a:lnSpc>
                <a:spcPct val="160000"/>
              </a:lnSpc>
              <a:buClr>
                <a:srgbClr val="059669"/>
              </a:buClr>
              <a:buFont typeface="Lato"/>
              <a:buChar char="●"/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Campo Mourão: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Dos 33 municípios vistoriados em 2023, 15 já regularizaram a situação ambiental.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Google Shape;309;g39a64dd4f8f_0_728"/>
          <p:cNvSpPr/>
          <p:nvPr/>
        </p:nvSpPr>
        <p:spPr>
          <a:xfrm>
            <a:off x="4843440" y="2757600"/>
            <a:ext cx="36867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Acompanhamento Institucional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Google Shape;310;g39a64dd4f8f_0_728"/>
          <p:cNvSpPr/>
          <p:nvPr/>
        </p:nvSpPr>
        <p:spPr>
          <a:xfrm>
            <a:off x="4843440" y="3186360"/>
            <a:ext cx="3729600" cy="22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marL="457200" indent="-304920">
              <a:lnSpc>
                <a:spcPct val="160000"/>
              </a:lnSpc>
              <a:buClr>
                <a:srgbClr val="334155"/>
              </a:buClr>
              <a:buFont typeface="Lato"/>
              <a:buChar char="●"/>
            </a:pP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Reuniões mensais entre CAOPMAHU, GAEMA, SEDEST e IAT para cobrar a recuperação de áreas degradadas.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04920">
              <a:lnSpc>
                <a:spcPct val="160000"/>
              </a:lnSpc>
              <a:buClr>
                <a:srgbClr val="334155"/>
              </a:buClr>
              <a:buFont typeface="Lato"/>
              <a:buChar char="●"/>
            </a:pP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Celebração em massa de Termos de Ajustamento de Conduta (TACs).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04920">
              <a:lnSpc>
                <a:spcPct val="160000"/>
              </a:lnSpc>
              <a:buClr>
                <a:srgbClr val="334155"/>
              </a:buClr>
              <a:buFont typeface="Lato"/>
              <a:buChar char="●"/>
            </a:pP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Inserção da </a:t>
            </a: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Educação Ambiental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através de grupo de acompanhamento permanente formado por educadores da SEDEST, IAT e MPPR.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316;g39a64dd4f8f_0_744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Google Shape;317;g39a64dd4f8f_0_744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6" name="Google Shape;318;g39a64dd4f8f_0_744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Google Shape;319;g39a64dd4f8f_0_744"/>
          <p:cNvSpPr/>
          <p:nvPr/>
        </p:nvSpPr>
        <p:spPr>
          <a:xfrm>
            <a:off x="281520" y="1663560"/>
            <a:ext cx="8580960" cy="66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3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Próximos Passos</a:t>
            </a:r>
            <a:endParaRPr lang="pt-BR" sz="4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Google Shape;320;g39a64dd4f8f_0_744"/>
          <p:cNvSpPr/>
          <p:nvPr/>
        </p:nvSpPr>
        <p:spPr>
          <a:xfrm>
            <a:off x="915480" y="2572200"/>
            <a:ext cx="73134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Google Shape;321;g39a64dd4f8f_0_744"/>
          <p:cNvSpPr/>
          <p:nvPr/>
        </p:nvSpPr>
        <p:spPr>
          <a:xfrm>
            <a:off x="915480" y="29296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0" name="Google Shape;322;g39a64dd4f8f_0_744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858096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Google Shape;323;g39a64dd4f8f_0_744"/>
          <p:cNvSpPr/>
          <p:nvPr/>
        </p:nvSpPr>
        <p:spPr>
          <a:xfrm>
            <a:off x="510480" y="2842560"/>
            <a:ext cx="8080200" cy="61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5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 atuação do Ministério Público se consolida na reconstrução sustentável e preventiva da gestão pública:</a:t>
            </a:r>
            <a:endParaRPr lang="pt-BR" sz="15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Google Shape;324;g39a64dd4f8f_0_744"/>
          <p:cNvSpPr/>
          <p:nvPr/>
        </p:nvSpPr>
        <p:spPr>
          <a:xfrm>
            <a:off x="584640" y="3594240"/>
            <a:ext cx="801036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Continuidade do acompanhamento dos Planos de Ação derivados das Operações Percola I a V em todos os GAEMAs.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Google Shape;325;g39a64dd4f8f_0_744"/>
          <p:cNvSpPr/>
          <p:nvPr/>
        </p:nvSpPr>
        <p:spPr>
          <a:xfrm>
            <a:off x="584640" y="4382640"/>
            <a:ext cx="79387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Fortalecimento do controle social e educação ambiental nas cidades.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Google Shape;326;g39a64dd4f8f_0_744"/>
          <p:cNvSpPr/>
          <p:nvPr/>
        </p:nvSpPr>
        <p:spPr>
          <a:xfrm>
            <a:off x="584640" y="4839120"/>
            <a:ext cx="808020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Expansão das exigências voltadas ao tratamento e compostagem da fração orgânica a fim de desonerar aterros sanitários.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5" name="Google Shape;327;g39a64dd4f8f_0_744" descr="image.png"/>
          <p:cNvPicPr/>
          <p:nvPr/>
        </p:nvPicPr>
        <p:blipFill>
          <a:blip r:embed="rId3"/>
          <a:stretch/>
        </p:blipFill>
        <p:spPr>
          <a:xfrm>
            <a:off x="602640" y="364644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Google Shape;328;g39a64dd4f8f_0_744" descr="image.png"/>
          <p:cNvPicPr/>
          <p:nvPr/>
        </p:nvPicPr>
        <p:blipFill>
          <a:blip r:embed="rId4"/>
          <a:stretch/>
        </p:blipFill>
        <p:spPr>
          <a:xfrm>
            <a:off x="602640" y="433800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Google Shape;329;g39a64dd4f8f_0_744" descr="image.png"/>
          <p:cNvPicPr/>
          <p:nvPr/>
        </p:nvPicPr>
        <p:blipFill>
          <a:blip r:embed="rId5"/>
          <a:stretch/>
        </p:blipFill>
        <p:spPr>
          <a:xfrm>
            <a:off x="602640" y="4909680"/>
            <a:ext cx="151920" cy="180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335;g39a64dd4f8f_0_768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Google Shape;336;g39a64dd4f8f_0_768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0" name="Google Shape;337;g39a64dd4f8f_0_768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Google Shape;338;g39a64dd4f8f_0_768"/>
          <p:cNvSpPr/>
          <p:nvPr/>
        </p:nvSpPr>
        <p:spPr>
          <a:xfrm>
            <a:off x="281520" y="1663560"/>
            <a:ext cx="858096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Google Shape;339;g39a64dd4f8f_0_768"/>
          <p:cNvSpPr/>
          <p:nvPr/>
        </p:nvSpPr>
        <p:spPr>
          <a:xfrm>
            <a:off x="915480" y="2572200"/>
            <a:ext cx="73134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Google Shape;340;g39a64dd4f8f_0_768"/>
          <p:cNvSpPr/>
          <p:nvPr/>
        </p:nvSpPr>
        <p:spPr>
          <a:xfrm>
            <a:off x="915480" y="29296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4" name="Google Shape;341;g39a64dd4f8f_0_768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858096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Google Shape;342;g39a64dd4f8f_0_768"/>
          <p:cNvSpPr/>
          <p:nvPr/>
        </p:nvSpPr>
        <p:spPr>
          <a:xfrm>
            <a:off x="532080" y="3403440"/>
            <a:ext cx="808020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60000"/>
              </a:lnSpc>
              <a:tabLst>
                <a:tab pos="0" algn="l"/>
              </a:tabLst>
            </a:pPr>
            <a:r>
              <a:rPr lang="en-US" sz="20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Obrigada pela atenção.</a:t>
            </a:r>
            <a:endParaRPr lang="pt-BR" sz="2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Google Shape;343;g39a64dd4f8f_0_768"/>
          <p:cNvSpPr/>
          <p:nvPr/>
        </p:nvSpPr>
        <p:spPr>
          <a:xfrm>
            <a:off x="721800" y="4056480"/>
            <a:ext cx="7700400" cy="66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150" b="1" u="none" strike="noStrike">
                <a:solidFill>
                  <a:srgbClr val="059669"/>
                </a:solidFill>
                <a:effectLst/>
                <a:uFillTx/>
                <a:latin typeface="Lato"/>
                <a:ea typeface="Lato"/>
              </a:rPr>
              <a:t>CAOPMAHU - Ministério Público do Estado do Paraná</a:t>
            </a:r>
            <a:br>
              <a:rPr sz="2300"/>
            </a:br>
            <a:r>
              <a:rPr lang="en-US" sz="2150" b="1" u="none" strike="noStrike">
                <a:solidFill>
                  <a:srgbClr val="059669"/>
                </a:solidFill>
                <a:effectLst/>
                <a:uFillTx/>
                <a:latin typeface="Lato"/>
                <a:ea typeface="Lato"/>
              </a:rPr>
              <a:t> caop.meioambiente@mppr.mp.br | (41) 3250-4766</a:t>
            </a:r>
            <a:endParaRPr lang="pt-BR" sz="2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0;g39a64dd4f8f_0_14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Google Shape;31;g39a64dd4f8f_0_14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" name="Google Shape;32;g39a64dd4f8f_0_14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Google Shape;33;g39a64dd4f8f_0_14"/>
          <p:cNvSpPr/>
          <p:nvPr/>
        </p:nvSpPr>
        <p:spPr>
          <a:xfrm>
            <a:off x="281520" y="1663560"/>
            <a:ext cx="8580960" cy="6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5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Estrutura e Função do MPPR</a:t>
            </a:r>
            <a:endParaRPr lang="pt-BR" sz="4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2" name="Google Shape;34;g39a64dd4f8f_0_14"/>
          <p:cNvGrpSpPr/>
          <p:nvPr/>
        </p:nvGrpSpPr>
        <p:grpSpPr>
          <a:xfrm>
            <a:off x="281520" y="2680200"/>
            <a:ext cx="8580960" cy="1497600"/>
            <a:chOff x="281520" y="2680200"/>
            <a:chExt cx="8580960" cy="1497600"/>
          </a:xfrm>
        </p:grpSpPr>
        <p:pic>
          <p:nvPicPr>
            <p:cNvPr id="23" name="Google Shape;35;g39a64dd4f8f_0_14" descr="image.png"/>
            <p:cNvPicPr/>
            <p:nvPr/>
          </p:nvPicPr>
          <p:blipFill>
            <a:blip r:embed="rId2"/>
            <a:stretch/>
          </p:blipFill>
          <p:spPr>
            <a:xfrm>
              <a:off x="281520" y="2680200"/>
              <a:ext cx="8580960" cy="1497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4" name="Google Shape;36;g39a64dd4f8f_0_14"/>
            <p:cNvSpPr/>
            <p:nvPr/>
          </p:nvSpPr>
          <p:spPr>
            <a:xfrm>
              <a:off x="472320" y="2895480"/>
              <a:ext cx="8010360" cy="10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lnSpc>
                  <a:spcPct val="160000"/>
                </a:lnSpc>
                <a:tabLst>
                  <a:tab pos="0" algn="l"/>
                </a:tabLst>
              </a:pPr>
              <a:r>
                <a:rPr lang="en-US" sz="1650" b="0" u="none" strike="noStrike">
                  <a:solidFill>
                    <a:srgbClr val="334155"/>
                  </a:solidFill>
                  <a:effectLst/>
                  <a:uFillTx/>
                  <a:latin typeface="Lato"/>
                  <a:ea typeface="Lato"/>
                </a:rPr>
                <a:t>Instituição permanente, caracterizada pela independência dos poderes, dedicada à defesa da ordem jurídica, do regime democrático e dos interesses sociais e individuais indisponíveis.</a:t>
              </a:r>
              <a:endParaRPr lang="pt-BR" sz="165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42;g39a64dd4f8f_0_27" descr="image.png"/>
          <p:cNvPicPr/>
          <p:nvPr/>
        </p:nvPicPr>
        <p:blipFill>
          <a:blip r:embed="rId1"/>
          <a:stretch/>
        </p:blipFill>
        <p:spPr>
          <a:xfrm>
            <a:off x="281520" y="2426400"/>
            <a:ext cx="8580960" cy="312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Google Shape;43;g39a64dd4f8f_0_27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Google Shape;44;g39a64dd4f8f_0_27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Google Shape;45;g39a64dd4f8f_0_27"/>
          <p:cNvPicPr/>
          <p:nvPr/>
        </p:nvPicPr>
        <p:blipFill>
          <a:blip r:embed="rId2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Google Shape;46;g39a64dd4f8f_0_27"/>
          <p:cNvSpPr/>
          <p:nvPr/>
        </p:nvSpPr>
        <p:spPr>
          <a:xfrm>
            <a:off x="281520" y="1663560"/>
            <a:ext cx="858096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0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Capilaridade e Especialização</a:t>
            </a:r>
            <a:endParaRPr lang="pt-B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Google Shape;47;g39a64dd4f8f_0_27"/>
          <p:cNvSpPr/>
          <p:nvPr/>
        </p:nvSpPr>
        <p:spPr>
          <a:xfrm>
            <a:off x="763920" y="2571480"/>
            <a:ext cx="3004200" cy="10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67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167</a:t>
            </a:r>
            <a:endParaRPr lang="pt-BR" sz="6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Google Shape;48;g39a64dd4f8f_0_27"/>
          <p:cNvSpPr/>
          <p:nvPr/>
        </p:nvSpPr>
        <p:spPr>
          <a:xfrm>
            <a:off x="763920" y="3476160"/>
            <a:ext cx="300420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5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Comarcas (Promotorias)</a:t>
            </a:r>
            <a:endParaRPr lang="pt-BR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Google Shape;49;g39a64dd4f8f_0_27"/>
          <p:cNvSpPr/>
          <p:nvPr/>
        </p:nvSpPr>
        <p:spPr>
          <a:xfrm>
            <a:off x="763920" y="3903120"/>
            <a:ext cx="3004200" cy="10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67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12</a:t>
            </a:r>
            <a:endParaRPr lang="pt-BR" sz="67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Google Shape;50;g39a64dd4f8f_0_27"/>
          <p:cNvSpPr/>
          <p:nvPr/>
        </p:nvSpPr>
        <p:spPr>
          <a:xfrm>
            <a:off x="763920" y="5114520"/>
            <a:ext cx="300420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5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Regionais do GAEMA</a:t>
            </a:r>
            <a:endParaRPr lang="pt-BR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Google Shape;51;g39a64dd4f8f_0_27"/>
          <p:cNvSpPr/>
          <p:nvPr/>
        </p:nvSpPr>
        <p:spPr>
          <a:xfrm>
            <a:off x="4017600" y="2616480"/>
            <a:ext cx="48445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Presença em todo o Paraná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Google Shape;52;g39a64dd4f8f_0_27"/>
          <p:cNvSpPr/>
          <p:nvPr/>
        </p:nvSpPr>
        <p:spPr>
          <a:xfrm>
            <a:off x="4017600" y="3070080"/>
            <a:ext cx="446508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6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O Ministério Público possui capilaridade estrutural, atuando através de promotorias com atribuição ambiental em todas as comarcas.</a:t>
            </a:r>
            <a:endParaRPr lang="pt-BR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Google Shape;53;g39a64dd4f8f_0_27"/>
          <p:cNvSpPr/>
          <p:nvPr/>
        </p:nvSpPr>
        <p:spPr>
          <a:xfrm>
            <a:off x="4017600" y="4236120"/>
            <a:ext cx="474876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6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Para demandas complexas e regionalizadas, conta com os Grupos de Atuação Especializada em Meio Ambiente, Habitação e Urbanismo (GAEMAs).</a:t>
            </a:r>
            <a:endParaRPr lang="pt-BR" sz="16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59;g39a64dd4f8f_0_45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Google Shape;60;g39a64dd4f8f_0_45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" name="Google Shape;61;g39a64dd4f8f_0_45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Google Shape;62;g39a64dd4f8f_0_45"/>
          <p:cNvSpPr/>
          <p:nvPr/>
        </p:nvSpPr>
        <p:spPr>
          <a:xfrm>
            <a:off x="281520" y="1663560"/>
            <a:ext cx="858096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0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O Papel do CAOPMAHU</a:t>
            </a:r>
            <a:endParaRPr lang="pt-B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" name="Google Shape;63;g39a64dd4f8f_0_45" descr="image.png"/>
          <p:cNvPicPr/>
          <p:nvPr/>
        </p:nvPicPr>
        <p:blipFill>
          <a:blip r:embed="rId2"/>
          <a:stretch/>
        </p:blipFill>
        <p:spPr>
          <a:xfrm>
            <a:off x="281520" y="2368440"/>
            <a:ext cx="8580960" cy="149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Google Shape;64;g39a64dd4f8f_0_45"/>
          <p:cNvSpPr/>
          <p:nvPr/>
        </p:nvSpPr>
        <p:spPr>
          <a:xfrm>
            <a:off x="472320" y="2585880"/>
            <a:ext cx="7313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Suporte Técnico e Jurídico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Google Shape;65;g39a64dd4f8f_0_45"/>
          <p:cNvSpPr/>
          <p:nvPr/>
        </p:nvSpPr>
        <p:spPr>
          <a:xfrm>
            <a:off x="472320" y="2929680"/>
            <a:ext cx="8010360" cy="84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1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O Centro de Apoio Operacional (CAOPMAHU) fornece assessoria técnica (através de profissionais como Engenheiros, quimico, geólogo, arquiteto e urbanista), jurídica e administrativa. Seu objetivo é subsidiar a atuação na ponta, garantindo o controle preventivo de governança e a tutela dos interesses coletivos.</a:t>
            </a:r>
            <a:endParaRPr lang="pt-BR" sz="13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" name="Google Shape;66;g39a64dd4f8f_0_45" descr="image.png"/>
          <p:cNvPicPr/>
          <p:nvPr/>
        </p:nvPicPr>
        <p:blipFill>
          <a:blip r:embed="rId3"/>
          <a:stretch/>
        </p:blipFill>
        <p:spPr>
          <a:xfrm>
            <a:off x="281520" y="4028040"/>
            <a:ext cx="8580960" cy="147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Google Shape;67;g39a64dd4f8f_0_45"/>
          <p:cNvSpPr/>
          <p:nvPr/>
        </p:nvSpPr>
        <p:spPr>
          <a:xfrm>
            <a:off x="472320" y="4195800"/>
            <a:ext cx="775620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Temas Prioritários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Google Shape;68;g39a64dd4f8f_0_45"/>
          <p:cNvSpPr/>
          <p:nvPr/>
        </p:nvSpPr>
        <p:spPr>
          <a:xfrm>
            <a:off x="472320" y="4559040"/>
            <a:ext cx="8199000" cy="8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 atuação estratégica é pautada nos maiores desafios ambientais atuais. A coordenação concentra esforços no Saneamento Básico, Crise Climática, Combate ao Desmatamento, Poluição Hídrica e, de forma contundente, na </a:t>
            </a:r>
            <a:r>
              <a:rPr lang="en-US" sz="13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Gestão de Resíduos Sólidos</a:t>
            </a:r>
            <a:r>
              <a:rPr lang="en-US" sz="13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.</a:t>
            </a:r>
            <a:endParaRPr lang="pt-B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74;g39a64dd4f8f_0_100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Google Shape;75;g39a64dd4f8f_0_100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Google Shape;76;g39a64dd4f8f_0_100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Google Shape;77;g39a64dd4f8f_0_100"/>
          <p:cNvSpPr/>
          <p:nvPr/>
        </p:nvSpPr>
        <p:spPr>
          <a:xfrm>
            <a:off x="281520" y="1663560"/>
            <a:ext cx="858096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2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O Desafio dos Resíduos Sólidos</a:t>
            </a:r>
            <a:endParaRPr lang="pt-B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Google Shape;78;g39a64dd4f8f_0_100"/>
          <p:cNvSpPr/>
          <p:nvPr/>
        </p:nvSpPr>
        <p:spPr>
          <a:xfrm>
            <a:off x="915480" y="2572200"/>
            <a:ext cx="73134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Google Shape;79;g39a64dd4f8f_0_100"/>
          <p:cNvSpPr/>
          <p:nvPr/>
        </p:nvSpPr>
        <p:spPr>
          <a:xfrm>
            <a:off x="915480" y="29296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" name="Google Shape;80;g39a64dd4f8f_0_100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858096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Google Shape;81;g39a64dd4f8f_0_100"/>
          <p:cNvSpPr/>
          <p:nvPr/>
        </p:nvSpPr>
        <p:spPr>
          <a:xfrm>
            <a:off x="915120" y="4572000"/>
            <a:ext cx="7313400" cy="1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" name="Google Shape;82;g39a64dd4f8f_0_100" descr="image.png"/>
          <p:cNvPicPr/>
          <p:nvPr/>
        </p:nvPicPr>
        <p:blipFill>
          <a:blip r:embed="rId3"/>
          <a:stretch/>
        </p:blipFill>
        <p:spPr>
          <a:xfrm>
            <a:off x="281520" y="2572200"/>
            <a:ext cx="858096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Google Shape;83;g39a64dd4f8f_0_100"/>
          <p:cNvSpPr/>
          <p:nvPr/>
        </p:nvSpPr>
        <p:spPr>
          <a:xfrm>
            <a:off x="549000" y="2795040"/>
            <a:ext cx="5102280" cy="5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 gestão de resíduos sólidos está entre as áreas com maior volume de procedimentos no MPPR. Os objetivos fundamentais são: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Google Shape;84;g39a64dd4f8f_0_100"/>
          <p:cNvSpPr/>
          <p:nvPr/>
        </p:nvSpPr>
        <p:spPr>
          <a:xfrm>
            <a:off x="549000" y="3558960"/>
            <a:ext cx="528588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Cobrança da elaboração e execução dos </a:t>
            </a:r>
            <a:r>
              <a:rPr lang="en-US" sz="135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PMGIRS</a:t>
            </a: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Google Shape;85;g39a64dd4f8f_0_100"/>
          <p:cNvSpPr/>
          <p:nvPr/>
        </p:nvSpPr>
        <p:spPr>
          <a:xfrm>
            <a:off x="549000" y="3975840"/>
            <a:ext cx="528588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Erradicação definitiva de lixões irregulares.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Google Shape;86;g39a64dd4f8f_0_100"/>
          <p:cNvSpPr/>
          <p:nvPr/>
        </p:nvSpPr>
        <p:spPr>
          <a:xfrm>
            <a:off x="549000" y="4393080"/>
            <a:ext cx="528588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Universalização da coleta seletiva urbana e rural.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Google Shape;87;g39a64dd4f8f_0_100"/>
          <p:cNvSpPr/>
          <p:nvPr/>
        </p:nvSpPr>
        <p:spPr>
          <a:xfrm>
            <a:off x="549000" y="4810320"/>
            <a:ext cx="528588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Tratamento da fração orgânica.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Google Shape;88;g39a64dd4f8f_0_100"/>
          <p:cNvSpPr/>
          <p:nvPr/>
        </p:nvSpPr>
        <p:spPr>
          <a:xfrm>
            <a:off x="549000" y="5227560"/>
            <a:ext cx="528588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Inclusão das Cooperativas de Catadores.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Google Shape;89;g39a64dd4f8f_0_100" descr="image.png"/>
          <p:cNvPicPr/>
          <p:nvPr/>
        </p:nvPicPr>
        <p:blipFill>
          <a:blip r:embed="rId4"/>
          <a:stretch/>
        </p:blipFill>
        <p:spPr>
          <a:xfrm>
            <a:off x="549000" y="361116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Google Shape;90;g39a64dd4f8f_0_100" descr="image.png"/>
          <p:cNvPicPr/>
          <p:nvPr/>
        </p:nvPicPr>
        <p:blipFill>
          <a:blip r:embed="rId5"/>
          <a:stretch/>
        </p:blipFill>
        <p:spPr>
          <a:xfrm>
            <a:off x="549000" y="402840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Google Shape;91;g39a64dd4f8f_0_100" descr="image.png"/>
          <p:cNvPicPr/>
          <p:nvPr/>
        </p:nvPicPr>
        <p:blipFill>
          <a:blip r:embed="rId6"/>
          <a:stretch/>
        </p:blipFill>
        <p:spPr>
          <a:xfrm>
            <a:off x="549000" y="444564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Google Shape;92;g39a64dd4f8f_0_100" descr="image.png"/>
          <p:cNvPicPr/>
          <p:nvPr/>
        </p:nvPicPr>
        <p:blipFill>
          <a:blip r:embed="rId7"/>
          <a:stretch/>
        </p:blipFill>
        <p:spPr>
          <a:xfrm>
            <a:off x="549000" y="486252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Google Shape;93;g39a64dd4f8f_0_100" descr="image.png"/>
          <p:cNvPicPr/>
          <p:nvPr/>
        </p:nvPicPr>
        <p:blipFill>
          <a:blip r:embed="rId8"/>
          <a:stretch/>
        </p:blipFill>
        <p:spPr>
          <a:xfrm>
            <a:off x="549000" y="5279760"/>
            <a:ext cx="151920" cy="1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Google Shape;94;g39a64dd4f8f_0_100"/>
          <p:cNvPicPr/>
          <p:nvPr/>
        </p:nvPicPr>
        <p:blipFill>
          <a:blip r:embed="rId9"/>
          <a:srcRect l="0" t="3004" r="3980" b="16999"/>
          <a:stretch/>
        </p:blipFill>
        <p:spPr>
          <a:xfrm>
            <a:off x="6217920" y="2664360"/>
            <a:ext cx="2495520" cy="155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Google Shape;95;g39a64dd4f8f_0_100"/>
          <p:cNvPicPr/>
          <p:nvPr/>
        </p:nvPicPr>
        <p:blipFill>
          <a:blip r:embed="rId10"/>
          <a:stretch/>
        </p:blipFill>
        <p:spPr>
          <a:xfrm>
            <a:off x="4572000" y="4028400"/>
            <a:ext cx="2892600" cy="1357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01;g3db433ed87c_0_2" descr="image.png"/>
          <p:cNvPicPr/>
          <p:nvPr/>
        </p:nvPicPr>
        <p:blipFill>
          <a:blip r:embed="rId1"/>
          <a:stretch/>
        </p:blipFill>
        <p:spPr>
          <a:xfrm>
            <a:off x="281520" y="2368440"/>
            <a:ext cx="5121000" cy="150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Google Shape;102;g3db433ed87c_0_2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Google Shape;103;g3db433ed87c_0_2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Google Shape;104;g3db433ed87c_0_2"/>
          <p:cNvPicPr/>
          <p:nvPr/>
        </p:nvPicPr>
        <p:blipFill>
          <a:blip r:embed="rId2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Google Shape;105;g3db433ed87c_0_2"/>
          <p:cNvSpPr/>
          <p:nvPr/>
        </p:nvSpPr>
        <p:spPr>
          <a:xfrm>
            <a:off x="281520" y="1663560"/>
            <a:ext cx="8580960" cy="73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Resíduos Sólidos como componente de 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Saneamento Básico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Google Shape;106;g3db433ed87c_0_2"/>
          <p:cNvSpPr/>
          <p:nvPr/>
        </p:nvSpPr>
        <p:spPr>
          <a:xfrm>
            <a:off x="915120" y="39430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Google Shape;107;g3db433ed87c_0_2"/>
          <p:cNvSpPr/>
          <p:nvPr/>
        </p:nvSpPr>
        <p:spPr>
          <a:xfrm>
            <a:off x="915120" y="3947040"/>
            <a:ext cx="7313400" cy="1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Google Shape;108;g3db433ed87c_0_2"/>
          <p:cNvPicPr/>
          <p:nvPr/>
        </p:nvPicPr>
        <p:blipFill>
          <a:blip r:embed="rId3"/>
          <a:srcRect l="18941" t="0" r="25171" b="0"/>
          <a:stretch/>
        </p:blipFill>
        <p:spPr>
          <a:xfrm>
            <a:off x="5293800" y="2368440"/>
            <a:ext cx="3568320" cy="359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Google Shape;109;g3db433ed87c_0_2"/>
          <p:cNvSpPr/>
          <p:nvPr/>
        </p:nvSpPr>
        <p:spPr>
          <a:xfrm>
            <a:off x="451800" y="2462760"/>
            <a:ext cx="4780440" cy="13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just">
              <a:lnSpc>
                <a:spcPct val="160000"/>
              </a:lnSpc>
              <a:spcBef>
                <a:spcPts val="1500"/>
              </a:spcBef>
              <a:spcAft>
                <a:spcPts val="1500"/>
              </a:spcAft>
              <a:tabLst>
                <a:tab pos="0" algn="l"/>
              </a:tabLst>
            </a:pPr>
            <a:r>
              <a:rPr lang="en-US" sz="12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A Limpeza Urbana e o Manejo de Resíduos (RSU) são um dos quatro componentes do </a:t>
            </a:r>
            <a:r>
              <a:rPr lang="en-US" sz="1200" b="1" u="none" strike="noStrike">
                <a:solidFill>
                  <a:srgbClr val="059669"/>
                </a:solidFill>
                <a:effectLst/>
                <a:uFillTx/>
                <a:latin typeface="Arial"/>
                <a:ea typeface="Arial"/>
              </a:rPr>
              <a:t>saneamento básico</a:t>
            </a:r>
            <a:r>
              <a:rPr lang="en-US" sz="12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.</a:t>
            </a:r>
            <a:r>
              <a:rPr lang="en-US" sz="11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                                                     Salvo disposição contrária, a prestação desse serviço deve atender concomitante a </a:t>
            </a:r>
            <a:r>
              <a:rPr lang="en-US" sz="1100" b="1" u="none" strike="noStrike">
                <a:solidFill>
                  <a:srgbClr val="059669"/>
                </a:solidFill>
                <a:effectLst/>
                <a:uFillTx/>
                <a:latin typeface="Arial"/>
                <a:ea typeface="Arial"/>
              </a:rPr>
              <a:t>Política Nacional de Resíduos Sólidos</a:t>
            </a:r>
            <a:r>
              <a:rPr lang="en-US" sz="11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 (Lei 12.305/2010) e a </a:t>
            </a:r>
            <a:r>
              <a:rPr lang="en-US" sz="1100" b="1" u="none" strike="noStrike">
                <a:solidFill>
                  <a:srgbClr val="059669"/>
                </a:solidFill>
                <a:effectLst/>
                <a:uFillTx/>
                <a:latin typeface="Arial"/>
                <a:ea typeface="Arial"/>
              </a:rPr>
              <a:t>Lei de Diretrizes para o Saneamento Básico</a:t>
            </a:r>
            <a:r>
              <a:rPr lang="en-US" sz="11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 (Lei 11.445/2007)</a:t>
            </a:r>
            <a:endParaRPr lang="pt-B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Google Shape;110;g3db433ed87c_0_2" descr="image.png"/>
          <p:cNvPicPr/>
          <p:nvPr/>
        </p:nvPicPr>
        <p:blipFill>
          <a:blip r:embed="rId4"/>
          <a:stretch/>
        </p:blipFill>
        <p:spPr>
          <a:xfrm>
            <a:off x="281520" y="3947040"/>
            <a:ext cx="5121000" cy="120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Google Shape;111;g3db433ed87c_0_2"/>
          <p:cNvSpPr/>
          <p:nvPr/>
        </p:nvSpPr>
        <p:spPr>
          <a:xfrm>
            <a:off x="451800" y="4135320"/>
            <a:ext cx="4780440" cy="193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just">
              <a:lnSpc>
                <a:spcPct val="160000"/>
              </a:lnSpc>
              <a:spcBef>
                <a:spcPts val="1500"/>
              </a:spcBef>
              <a:tabLst>
                <a:tab pos="0" algn="l"/>
              </a:tabLst>
            </a:pPr>
            <a:r>
              <a:rPr lang="en-US" sz="14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Esse duplo regime impacta aspectos como o planejamento, que pode se dar no âmbito do </a:t>
            </a:r>
            <a:r>
              <a:rPr lang="en-US" sz="1400" b="1" u="none" strike="noStrike">
                <a:solidFill>
                  <a:srgbClr val="059669"/>
                </a:solidFill>
                <a:effectLst/>
                <a:uFillTx/>
                <a:latin typeface="Arial"/>
                <a:ea typeface="Arial"/>
              </a:rPr>
              <a:t>Plano Municipal de Saneamento Básico</a:t>
            </a:r>
            <a:r>
              <a:rPr lang="en-US" sz="14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, desde que atenda o conteúdo mínimo de um </a:t>
            </a:r>
            <a:r>
              <a:rPr lang="en-US" sz="135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PMGIRS</a:t>
            </a:r>
            <a:r>
              <a:rPr lang="en-US" sz="14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.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6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Em análises do CAOP, entre 30 planos analisados, </a:t>
            </a:r>
            <a:r>
              <a:rPr lang="en-US" sz="1400" b="1" u="none" strike="noStrike">
                <a:solidFill>
                  <a:srgbClr val="059669"/>
                </a:solidFill>
                <a:effectLst/>
                <a:uFillTx/>
                <a:latin typeface="Arial"/>
                <a:ea typeface="Arial"/>
              </a:rPr>
              <a:t>apenas 02 contemplavam o conteúdo mínimo</a:t>
            </a:r>
            <a:r>
              <a:rPr lang="en-US" sz="1400" b="0" u="none" strike="noStrike">
                <a:solidFill>
                  <a:srgbClr val="444444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17;g39a64dd4f8f_0_178" descr="image.png"/>
          <p:cNvPicPr/>
          <p:nvPr/>
        </p:nvPicPr>
        <p:blipFill>
          <a:blip r:embed="rId1"/>
          <a:stretch/>
        </p:blipFill>
        <p:spPr>
          <a:xfrm>
            <a:off x="5959800" y="2572200"/>
            <a:ext cx="2592720" cy="292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Google Shape;118;g39a64dd4f8f_0_178" descr="image.png"/>
          <p:cNvPicPr/>
          <p:nvPr/>
        </p:nvPicPr>
        <p:blipFill>
          <a:blip r:embed="rId2"/>
          <a:stretch/>
        </p:blipFill>
        <p:spPr>
          <a:xfrm>
            <a:off x="3087360" y="2572200"/>
            <a:ext cx="2592720" cy="292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Google Shape;119;g39a64dd4f8f_0_178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Google Shape;120;g39a64dd4f8f_0_178"/>
          <p:cNvSpPr/>
          <p:nvPr/>
        </p:nvSpPr>
        <p:spPr>
          <a:xfrm>
            <a:off x="0" y="6553080"/>
            <a:ext cx="915480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Google Shape;121;g39a64dd4f8f_0_178"/>
          <p:cNvPicPr/>
          <p:nvPr/>
        </p:nvPicPr>
        <p:blipFill>
          <a:blip r:embed="rId3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Google Shape;122;g39a64dd4f8f_0_178"/>
          <p:cNvSpPr/>
          <p:nvPr/>
        </p:nvSpPr>
        <p:spPr>
          <a:xfrm>
            <a:off x="281520" y="1663560"/>
            <a:ext cx="45576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Instrumentos CAOPMAHU: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Google Shape;123;g39a64dd4f8f_0_178" descr="image.png"/>
          <p:cNvPicPr/>
          <p:nvPr/>
        </p:nvPicPr>
        <p:blipFill>
          <a:blip r:embed="rId4"/>
          <a:stretch/>
        </p:blipFill>
        <p:spPr>
          <a:xfrm>
            <a:off x="281520" y="2572200"/>
            <a:ext cx="2592720" cy="292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Google Shape;124;g39a64dd4f8f_0_178" descr="image.png"/>
          <p:cNvPicPr/>
          <p:nvPr/>
        </p:nvPicPr>
        <p:blipFill>
          <a:blip r:embed="rId5"/>
          <a:stretch/>
        </p:blipFill>
        <p:spPr>
          <a:xfrm>
            <a:off x="472320" y="2782080"/>
            <a:ext cx="447480" cy="39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Google Shape;125;g39a64dd4f8f_0_178"/>
          <p:cNvSpPr/>
          <p:nvPr/>
        </p:nvSpPr>
        <p:spPr>
          <a:xfrm>
            <a:off x="472320" y="3326760"/>
            <a:ext cx="19965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Protocolos de Atuação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Google Shape;126;g39a64dd4f8f_0_178"/>
          <p:cNvSpPr/>
          <p:nvPr/>
        </p:nvSpPr>
        <p:spPr>
          <a:xfrm>
            <a:off x="492480" y="3778560"/>
            <a:ext cx="2211120" cy="14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Ferramentas de roteiro que padronizam a fiscalização do Ministério Público, cobrindo o planejamento legal (Fase I) e a execução prática (Fase II).</a:t>
            </a:r>
            <a:endParaRPr lang="pt-BR" sz="1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Google Shape;127;g39a64dd4f8f_0_178" descr="image.png"/>
          <p:cNvPicPr/>
          <p:nvPr/>
        </p:nvPicPr>
        <p:blipFill>
          <a:blip r:embed="rId6"/>
          <a:stretch/>
        </p:blipFill>
        <p:spPr>
          <a:xfrm>
            <a:off x="3385440" y="2788200"/>
            <a:ext cx="447480" cy="39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Google Shape;128;g39a64dd4f8f_0_178"/>
          <p:cNvSpPr/>
          <p:nvPr/>
        </p:nvSpPr>
        <p:spPr>
          <a:xfrm>
            <a:off x="3385440" y="3321360"/>
            <a:ext cx="17701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Notas Técnicas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Google Shape;129;g39a64dd4f8f_0_178"/>
          <p:cNvSpPr/>
          <p:nvPr/>
        </p:nvSpPr>
        <p:spPr>
          <a:xfrm>
            <a:off x="3385440" y="3778560"/>
            <a:ext cx="1996560" cy="15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Diretrizes elaboradas pelo CAOPMAHU sobre temas regulatórios complexos, orientando a atuação técnica e jurídica dos promotores de justiça.</a:t>
            </a:r>
            <a:endParaRPr lang="pt-BR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Google Shape;130;g39a64dd4f8f_0_178" descr="image.png"/>
          <p:cNvPicPr/>
          <p:nvPr/>
        </p:nvPicPr>
        <p:blipFill>
          <a:blip r:embed="rId7"/>
          <a:stretch/>
        </p:blipFill>
        <p:spPr>
          <a:xfrm>
            <a:off x="6153840" y="2787480"/>
            <a:ext cx="504360" cy="39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Google Shape;131;g39a64dd4f8f_0_178"/>
          <p:cNvSpPr/>
          <p:nvPr/>
        </p:nvSpPr>
        <p:spPr>
          <a:xfrm>
            <a:off x="6096960" y="3321360"/>
            <a:ext cx="231840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 SemiBold"/>
                <a:ea typeface="Poppins SemiBold"/>
              </a:rPr>
              <a:t>Termos de Compromisso/TAC/ACP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Google Shape;132;g39a64dd4f8f_0_178"/>
          <p:cNvSpPr/>
          <p:nvPr/>
        </p:nvSpPr>
        <p:spPr>
          <a:xfrm>
            <a:off x="6140880" y="3778560"/>
            <a:ext cx="2163600" cy="14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Acordos firmados com a indústria e associações para garantir metas progressivas e concretizar a Responsabilidade Compartilhada.</a:t>
            </a:r>
            <a:endParaRPr lang="pt-BR" sz="12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Google Shape;133;g39a64dd4f8f_0_178"/>
          <p:cNvSpPr/>
          <p:nvPr/>
        </p:nvSpPr>
        <p:spPr>
          <a:xfrm>
            <a:off x="5680080" y="1386360"/>
            <a:ext cx="344592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Instrumentos órgão execução: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139;g39a64dd4f8f_0_228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°°°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Google Shape;140;g39a64dd4f8f_0_228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Google Shape;141;g39a64dd4f8f_0_228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Google Shape;142;g39a64dd4f8f_0_228"/>
          <p:cNvSpPr/>
          <p:nvPr/>
        </p:nvSpPr>
        <p:spPr>
          <a:xfrm>
            <a:off x="281520" y="1663560"/>
            <a:ext cx="858096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42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Detalhamento: Notas Técnicas</a:t>
            </a:r>
            <a:endParaRPr lang="pt-B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Google Shape;143;g39a64dd4f8f_0_228" descr="image.png"/>
          <p:cNvPicPr/>
          <p:nvPr/>
        </p:nvPicPr>
        <p:blipFill>
          <a:blip r:embed="rId2"/>
          <a:stretch/>
        </p:blipFill>
        <p:spPr>
          <a:xfrm>
            <a:off x="281520" y="2572200"/>
            <a:ext cx="4176720" cy="136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Google Shape;144;g39a64dd4f8f_0_228" descr="image.png"/>
          <p:cNvPicPr/>
          <p:nvPr/>
        </p:nvPicPr>
        <p:blipFill>
          <a:blip r:embed="rId3"/>
          <a:stretch/>
        </p:blipFill>
        <p:spPr>
          <a:xfrm>
            <a:off x="281520" y="4116600"/>
            <a:ext cx="4176720" cy="136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Google Shape;145;g39a64dd4f8f_0_228" descr="image.png"/>
          <p:cNvPicPr/>
          <p:nvPr/>
        </p:nvPicPr>
        <p:blipFill>
          <a:blip r:embed="rId4"/>
          <a:stretch/>
        </p:blipFill>
        <p:spPr>
          <a:xfrm>
            <a:off x="4685400" y="2572200"/>
            <a:ext cx="4176720" cy="136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Google Shape;146;g39a64dd4f8f_0_228" descr="image.png"/>
          <p:cNvPicPr/>
          <p:nvPr/>
        </p:nvPicPr>
        <p:blipFill>
          <a:blip r:embed="rId5"/>
          <a:stretch/>
        </p:blipFill>
        <p:spPr>
          <a:xfrm>
            <a:off x="4685400" y="4116600"/>
            <a:ext cx="4176720" cy="136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Google Shape;147;g39a64dd4f8f_0_228" descr="image.png"/>
          <p:cNvPicPr/>
          <p:nvPr/>
        </p:nvPicPr>
        <p:blipFill>
          <a:blip r:embed="rId6"/>
          <a:stretch/>
        </p:blipFill>
        <p:spPr>
          <a:xfrm>
            <a:off x="281520" y="5595480"/>
            <a:ext cx="8580960" cy="84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Google Shape;148;g39a64dd4f8f_0_228"/>
          <p:cNvSpPr/>
          <p:nvPr/>
        </p:nvSpPr>
        <p:spPr>
          <a:xfrm>
            <a:off x="739080" y="2700720"/>
            <a:ext cx="371952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NT 02/2018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Google Shape;149;g39a64dd4f8f_0_228"/>
          <p:cNvSpPr/>
          <p:nvPr/>
        </p:nvSpPr>
        <p:spPr>
          <a:xfrm>
            <a:off x="472320" y="3034080"/>
            <a:ext cx="398592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Materiais Recicláveis: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Orienta sobre a priorização e disponibilização da destinação de materiais para as Cooperativas de Catadores por empresas.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Google Shape;150;g39a64dd4f8f_0_228" descr="image.png"/>
          <p:cNvPicPr/>
          <p:nvPr/>
        </p:nvPicPr>
        <p:blipFill>
          <a:blip r:embed="rId7"/>
          <a:stretch/>
        </p:blipFill>
        <p:spPr>
          <a:xfrm>
            <a:off x="472320" y="2743560"/>
            <a:ext cx="171000" cy="17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Google Shape;151;g39a64dd4f8f_0_228"/>
          <p:cNvSpPr/>
          <p:nvPr/>
        </p:nvSpPr>
        <p:spPr>
          <a:xfrm>
            <a:off x="5175720" y="2706120"/>
            <a:ext cx="36867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NT 04/2018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Google Shape;152;g39a64dd4f8f_0_228"/>
          <p:cNvSpPr/>
          <p:nvPr/>
        </p:nvSpPr>
        <p:spPr>
          <a:xfrm>
            <a:off x="4843440" y="3084120"/>
            <a:ext cx="382752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Grandes Geradores: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Diretrizes sobre as obrigações e Planos de Gerenciamento de Resíduos Sólidos (PGRS) para grandes geradores privados.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Google Shape;153;g39a64dd4f8f_0_228" descr="image.png"/>
          <p:cNvPicPr/>
          <p:nvPr/>
        </p:nvPicPr>
        <p:blipFill>
          <a:blip r:embed="rId8"/>
          <a:stretch/>
        </p:blipFill>
        <p:spPr>
          <a:xfrm>
            <a:off x="4876920" y="2743560"/>
            <a:ext cx="145080" cy="17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Google Shape;154;g39a64dd4f8f_0_228"/>
          <p:cNvSpPr/>
          <p:nvPr/>
        </p:nvSpPr>
        <p:spPr>
          <a:xfrm>
            <a:off x="786600" y="4326840"/>
            <a:ext cx="36716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NT 02/2019 e 03/2019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Google Shape;155;g39a64dd4f8f_0_228"/>
          <p:cNvSpPr/>
          <p:nvPr/>
        </p:nvSpPr>
        <p:spPr>
          <a:xfrm>
            <a:off x="472320" y="4660200"/>
            <a:ext cx="398592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Logística Reversa (Pneus e Lâmpadas):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Obrigação de fabricantes e comerciantes de estruturar sistemas independentes da limpeza urbana pública.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4" name="Google Shape;156;g39a64dd4f8f_0_228" descr="image.png"/>
          <p:cNvPicPr/>
          <p:nvPr/>
        </p:nvPicPr>
        <p:blipFill>
          <a:blip r:embed="rId9"/>
          <a:stretch/>
        </p:blipFill>
        <p:spPr>
          <a:xfrm>
            <a:off x="472320" y="4369680"/>
            <a:ext cx="218880" cy="17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Google Shape;157;g39a64dd4f8f_0_228"/>
          <p:cNvSpPr/>
          <p:nvPr/>
        </p:nvSpPr>
        <p:spPr>
          <a:xfrm>
            <a:off x="5175720" y="4352760"/>
            <a:ext cx="3756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NT 03/2022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Google Shape;158;g39a64dd4f8f_0_228"/>
          <p:cNvSpPr/>
          <p:nvPr/>
        </p:nvSpPr>
        <p:spPr>
          <a:xfrm>
            <a:off x="4876920" y="4660200"/>
            <a:ext cx="375696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Licitações Sustentáveis:</a:t>
            </a:r>
            <a:r>
              <a:rPr lang="en-US" sz="120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 Obrigatoriedade imposta a todos os entes públicos para que realizem compras e contratações de forma inteligente e sustentável.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Google Shape;159;g39a64dd4f8f_0_228" descr="image.png"/>
          <p:cNvPicPr/>
          <p:nvPr/>
        </p:nvPicPr>
        <p:blipFill>
          <a:blip r:embed="rId10"/>
          <a:stretch/>
        </p:blipFill>
        <p:spPr>
          <a:xfrm>
            <a:off x="4883040" y="4345920"/>
            <a:ext cx="132840" cy="17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Google Shape;160;g39a64dd4f8f_0_228"/>
          <p:cNvSpPr/>
          <p:nvPr/>
        </p:nvSpPr>
        <p:spPr>
          <a:xfrm>
            <a:off x="786600" y="5661000"/>
            <a:ext cx="832968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NT 01/2025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Google Shape;161;g39a64dd4f8f_0_228"/>
          <p:cNvSpPr/>
          <p:nvPr/>
        </p:nvSpPr>
        <p:spPr>
          <a:xfrm>
            <a:off x="472320" y="5939640"/>
            <a:ext cx="816120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Lato"/>
                <a:ea typeface="Lato"/>
              </a:rPr>
              <a:t>Tecnologias de Tratamento: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Lato"/>
                <a:ea typeface="Lato"/>
              </a:rPr>
              <a:t> Avaliação e adequação técnica das tecnologias de tratamento de resíduos conforme as exigências da PNRS.</a:t>
            </a:r>
            <a:endParaRPr lang="pt-B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Google Shape;162;g39a64dd4f8f_0_228" descr="image.png"/>
          <p:cNvPicPr/>
          <p:nvPr/>
        </p:nvPicPr>
        <p:blipFill>
          <a:blip r:embed="rId11"/>
          <a:stretch/>
        </p:blipFill>
        <p:spPr>
          <a:xfrm>
            <a:off x="472320" y="5679360"/>
            <a:ext cx="218880" cy="171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68;g39a64dd4f8f_0_269"/>
          <p:cNvSpPr/>
          <p:nvPr/>
        </p:nvSpPr>
        <p:spPr>
          <a:xfrm>
            <a:off x="5651640" y="22320"/>
            <a:ext cx="338436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Espaço para logomarca de sua Instituição/Empresa/Universidade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°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Google Shape;169;g39a64dd4f8f_0_269"/>
          <p:cNvSpPr/>
          <p:nvPr/>
        </p:nvSpPr>
        <p:spPr>
          <a:xfrm>
            <a:off x="11160" y="6553080"/>
            <a:ext cx="9143640" cy="307440"/>
          </a:xfrm>
          <a:prstGeom prst="rect">
            <a:avLst/>
          </a:prstGeom>
          <a:solidFill>
            <a:srgbClr val="D5F4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Atuação do MP Estadual na gestão de RSU, Letícia Uba da Silveira Maraschin, MPPR/ CAOP-MAHU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Google Shape;170;g39a64dd4f8f_0_269"/>
          <p:cNvPicPr/>
          <p:nvPr/>
        </p:nvPicPr>
        <p:blipFill>
          <a:blip r:embed="rId1"/>
          <a:srcRect l="38100" t="12297" r="0" b="11646"/>
          <a:stretch/>
        </p:blipFill>
        <p:spPr>
          <a:xfrm>
            <a:off x="5658480" y="11160"/>
            <a:ext cx="3467880" cy="12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Google Shape;171;g39a64dd4f8f_0_269"/>
          <p:cNvSpPr/>
          <p:nvPr/>
        </p:nvSpPr>
        <p:spPr>
          <a:xfrm>
            <a:off x="281520" y="1663560"/>
            <a:ext cx="858096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700" b="1" u="none" strike="noStrike">
                <a:solidFill>
                  <a:srgbClr val="059669"/>
                </a:solidFill>
                <a:effectLst/>
                <a:uFillTx/>
                <a:latin typeface="Poppins"/>
                <a:ea typeface="Poppins"/>
              </a:rPr>
              <a:t>Protocolos de Atuação - Objetivos</a:t>
            </a:r>
            <a:endParaRPr lang="pt-BR" sz="3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Google Shape;172;g39a64dd4f8f_0_269"/>
          <p:cNvSpPr/>
          <p:nvPr/>
        </p:nvSpPr>
        <p:spPr>
          <a:xfrm>
            <a:off x="915480" y="2572200"/>
            <a:ext cx="73134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Google Shape;173;g39a64dd4f8f_0_269"/>
          <p:cNvSpPr/>
          <p:nvPr/>
        </p:nvSpPr>
        <p:spPr>
          <a:xfrm>
            <a:off x="915480" y="2929680"/>
            <a:ext cx="7313400" cy="1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Google Shape;174;g39a64dd4f8f_0_269"/>
          <p:cNvSpPr/>
          <p:nvPr/>
        </p:nvSpPr>
        <p:spPr>
          <a:xfrm>
            <a:off x="915120" y="4572000"/>
            <a:ext cx="7313400" cy="1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endParaRPr lang="pt-B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Google Shape;175;g39a64dd4f8f_0_269"/>
          <p:cNvSpPr/>
          <p:nvPr/>
        </p:nvSpPr>
        <p:spPr>
          <a:xfrm>
            <a:off x="472320" y="2368440"/>
            <a:ext cx="8080200" cy="28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>
              <a:lnSpc>
                <a:spcPct val="160000"/>
              </a:lnSpc>
              <a:tabLst>
                <a:tab pos="0" algn="l"/>
              </a:tabLst>
            </a:pPr>
            <a:r>
              <a:rPr lang="en-US" sz="1350" b="0" u="none" strike="noStrike">
                <a:solidFill>
                  <a:srgbClr val="334155"/>
                </a:solidFill>
                <a:effectLst/>
                <a:uFillTx/>
                <a:latin typeface="Lato"/>
                <a:ea typeface="Lato"/>
              </a:rPr>
              <a:t>Os Protocolos de Atuação (Fases I e II) são manuais estratégicos para induzir, fiscalizar e garantir a PNRS, com os seguintes objetivos centrais:</a:t>
            </a: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60000"/>
              </a:lnSpc>
              <a:tabLst>
                <a:tab pos="0" algn="l"/>
              </a:tabLst>
            </a:pPr>
            <a:endParaRPr lang="pt-BR" sz="13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Google Shape;176;g39a64dd4f8f_0_269"/>
          <p:cNvPicPr/>
          <p:nvPr/>
        </p:nvPicPr>
        <p:blipFill>
          <a:blip r:embed="rId2"/>
          <a:stretch/>
        </p:blipFill>
        <p:spPr>
          <a:xfrm>
            <a:off x="323280" y="3000240"/>
            <a:ext cx="8671680" cy="328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Laranja Vermelho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LibreOffice/26.2.0.3$Windows_X86_64 LibreOffice_project/620$Build-3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2015-03-31T18:53:12Z</dcterms:created>
  <dc:creator>Carlos Rino</dc:creator>
  <dc:description/>
  <dc:language>pt-BR</dc:language>
  <cp:lastModifiedBy/>
  <dcterms:modified xsi:type="dcterms:W3CDTF">2026-05-05T15:18:22Z</dcterms:modified>
  <cp:revision>1</cp:revision>
  <dc:subject/>
  <dc:title/>
</cp:coreProperties>
</file>