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753600" cy="7315200"/>
  <p:notesSz cx="6858000" cy="9144000"/>
  <p:embeddedFontLst>
    <p:embeddedFont>
      <p:font typeface="Calibri (MS)" panose="020B0604020202020204" charset="0"/>
      <p:regular r:id="rId24"/>
    </p:embeddedFont>
    <p:embeddedFont>
      <p:font typeface="Calibri (MS)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98DD1-E448-414B-B509-A13E091ECB39}" v="41" dt="2026-05-06T01:52:29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15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issa Pereira" userId="e8a91c8582ea8bf8" providerId="LiveId" clId="{6B7C0638-8552-4AE9-8906-C6A79A32631E}"/>
    <pc:docChg chg="undo custSel modSld">
      <pc:chgData name="Larissa Pereira" userId="e8a91c8582ea8bf8" providerId="LiveId" clId="{6B7C0638-8552-4AE9-8906-C6A79A32631E}" dt="2026-05-06T01:52:40.491" v="158" actId="478"/>
      <pc:docMkLst>
        <pc:docMk/>
      </pc:docMkLst>
      <pc:sldChg chg="delSp modSp mod modAnim">
        <pc:chgData name="Larissa Pereira" userId="e8a91c8582ea8bf8" providerId="LiveId" clId="{6B7C0638-8552-4AE9-8906-C6A79A32631E}" dt="2026-05-06T01:52:40.491" v="158" actId="478"/>
        <pc:sldMkLst>
          <pc:docMk/>
          <pc:sldMk cId="0" sldId="257"/>
        </pc:sldMkLst>
        <pc:spChg chg="mod">
          <ac:chgData name="Larissa Pereira" userId="e8a91c8582ea8bf8" providerId="LiveId" clId="{6B7C0638-8552-4AE9-8906-C6A79A32631E}" dt="2026-05-06T01:52:32.634" v="157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Larissa Pereira" userId="e8a91c8582ea8bf8" providerId="LiveId" clId="{6B7C0638-8552-4AE9-8906-C6A79A32631E}" dt="2026-05-04T18:29:45.224" v="148" actId="14100"/>
          <ac:spMkLst>
            <pc:docMk/>
            <pc:sldMk cId="0" sldId="257"/>
            <ac:spMk id="37" creationId="{00000000-0000-0000-0000-000000000000}"/>
          </ac:spMkLst>
        </pc:spChg>
        <pc:grpChg chg="del">
          <ac:chgData name="Larissa Pereira" userId="e8a91c8582ea8bf8" providerId="LiveId" clId="{6B7C0638-8552-4AE9-8906-C6A79A32631E}" dt="2026-05-06T01:52:40.491" v="158" actId="478"/>
          <ac:grpSpMkLst>
            <pc:docMk/>
            <pc:sldMk cId="0" sldId="257"/>
            <ac:grpSpMk id="35" creationId="{00000000-0000-0000-0000-000000000000}"/>
          </ac:grpSpMkLst>
        </pc:grpChg>
      </pc:sldChg>
      <pc:sldChg chg="modAnim">
        <pc:chgData name="Larissa Pereira" userId="e8a91c8582ea8bf8" providerId="LiveId" clId="{6B7C0638-8552-4AE9-8906-C6A79A32631E}" dt="2026-05-04T17:57:09.006" v="29"/>
        <pc:sldMkLst>
          <pc:docMk/>
          <pc:sldMk cId="0" sldId="262"/>
        </pc:sldMkLst>
      </pc:sldChg>
      <pc:sldChg chg="modSp mod modAnim">
        <pc:chgData name="Larissa Pereira" userId="e8a91c8582ea8bf8" providerId="LiveId" clId="{6B7C0638-8552-4AE9-8906-C6A79A32631E}" dt="2026-05-04T17:57:35.473" v="35"/>
        <pc:sldMkLst>
          <pc:docMk/>
          <pc:sldMk cId="0" sldId="264"/>
        </pc:sldMkLst>
        <pc:spChg chg="mod">
          <ac:chgData name="Larissa Pereira" userId="e8a91c8582ea8bf8" providerId="LiveId" clId="{6B7C0638-8552-4AE9-8906-C6A79A32631E}" dt="2026-05-04T17:57:24.850" v="31" actId="1076"/>
          <ac:spMkLst>
            <pc:docMk/>
            <pc:sldMk cId="0" sldId="264"/>
            <ac:spMk id="2" creationId="{00000000-0000-0000-0000-000000000000}"/>
          </ac:spMkLst>
        </pc:spChg>
      </pc:sldChg>
      <pc:sldChg chg="modSp mod">
        <pc:chgData name="Larissa Pereira" userId="e8a91c8582ea8bf8" providerId="LiveId" clId="{6B7C0638-8552-4AE9-8906-C6A79A32631E}" dt="2026-05-04T17:59:01.314" v="139" actId="20577"/>
        <pc:sldMkLst>
          <pc:docMk/>
          <pc:sldMk cId="0" sldId="275"/>
        </pc:sldMkLst>
        <pc:spChg chg="mod">
          <ac:chgData name="Larissa Pereira" userId="e8a91c8582ea8bf8" providerId="LiveId" clId="{6B7C0638-8552-4AE9-8906-C6A79A32631E}" dt="2026-05-04T17:59:01.314" v="139" actId="20577"/>
          <ac:spMkLst>
            <pc:docMk/>
            <pc:sldMk cId="0" sldId="275"/>
            <ac:spMk id="3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5" Type="http://schemas.openxmlformats.org/officeDocument/2006/relationships/image" Target="../media/image5.jpeg"/><Relationship Id="rId10" Type="http://schemas.openxmlformats.org/officeDocument/2006/relationships/image" Target="../media/image50.svg"/><Relationship Id="rId4" Type="http://schemas.openxmlformats.org/officeDocument/2006/relationships/image" Target="../media/image4.pn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53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59.png"/><Relationship Id="rId5" Type="http://schemas.openxmlformats.org/officeDocument/2006/relationships/image" Target="../media/image4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23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33.sv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7007" y="1764678"/>
            <a:ext cx="9299586" cy="356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693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PRODUÇÃO DE BIOGÁS EM ESTÁGIO SÓLIDO NO BRASIL: PANORAMA, DESAFIOS E PERSPECTIVAS</a:t>
            </a:r>
          </a:p>
          <a:p>
            <a:pPr algn="ctr">
              <a:lnSpc>
                <a:spcPts val="1432"/>
              </a:lnSpc>
            </a:pPr>
            <a:endParaRPr lang="en-US" sz="4693" b="1">
              <a:solidFill>
                <a:srgbClr val="0070C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071"/>
              </a:lnSpc>
            </a:pPr>
            <a:r>
              <a:rPr lang="en-US" sz="25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Me. Larissa Maria Silveira Pereira</a:t>
            </a:r>
          </a:p>
          <a:p>
            <a:pPr algn="ctr">
              <a:lnSpc>
                <a:spcPts val="3071"/>
              </a:lnSpc>
            </a:pPr>
            <a:r>
              <a:rPr lang="en-US" sz="25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Orientador: Prof. Dr. Thiago Edwiges</a:t>
            </a:r>
          </a:p>
          <a:p>
            <a:pPr algn="ctr">
              <a:lnSpc>
                <a:spcPts val="3071"/>
              </a:lnSpc>
            </a:pPr>
            <a:r>
              <a:rPr lang="en-US" sz="25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Universidade Tecnológica Federal do Paraná – UTFPR Curitiba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89987" y="6763903"/>
            <a:ext cx="8544563" cy="558098"/>
            <a:chOff x="0" y="0"/>
            <a:chExt cx="11392751" cy="7441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92789" cy="744093"/>
            </a:xfrm>
            <a:custGeom>
              <a:avLst/>
              <a:gdLst/>
              <a:ahLst/>
              <a:cxnLst/>
              <a:rect l="l" t="t" r="r" b="b"/>
              <a:pathLst>
                <a:path w="11392789" h="744093">
                  <a:moveTo>
                    <a:pt x="0" y="0"/>
                  </a:moveTo>
                  <a:lnTo>
                    <a:pt x="11392789" y="0"/>
                  </a:lnTo>
                  <a:lnTo>
                    <a:pt x="11392789" y="744093"/>
                  </a:lnTo>
                  <a:lnTo>
                    <a:pt x="0" y="744093"/>
                  </a:lnTo>
                  <a:close/>
                </a:path>
              </a:pathLst>
            </a:custGeom>
            <a:solidFill>
              <a:srgbClr val="D5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1392751" cy="75365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1791"/>
                </a:lnSpc>
              </a:pPr>
              <a:r>
                <a:rPr lang="en-US" sz="1493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Produção de biogás em estágio sólido no Brasil: Panorama, desafios e perspectivas; Larissa Maria Silveira Pereira; UTFPR Curitiba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77" y="6033345"/>
            <a:ext cx="1219200" cy="1290323"/>
            <a:chOff x="0" y="0"/>
            <a:chExt cx="1625600" cy="1720431"/>
          </a:xfrm>
        </p:grpSpPr>
        <p:sp>
          <p:nvSpPr>
            <p:cNvPr id="10" name="Freeform 10"/>
            <p:cNvSpPr/>
            <p:nvPr/>
          </p:nvSpPr>
          <p:spPr>
            <a:xfrm>
              <a:off x="6731" y="6731"/>
              <a:ext cx="1612138" cy="1706880"/>
            </a:xfrm>
            <a:custGeom>
              <a:avLst/>
              <a:gdLst/>
              <a:ahLst/>
              <a:cxnLst/>
              <a:rect l="l" t="t" r="r" b="b"/>
              <a:pathLst>
                <a:path w="1612138" h="1706880">
                  <a:moveTo>
                    <a:pt x="0" y="0"/>
                  </a:moveTo>
                  <a:lnTo>
                    <a:pt x="1612138" y="0"/>
                  </a:lnTo>
                  <a:lnTo>
                    <a:pt x="1612138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D5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625600" cy="1720342"/>
            </a:xfrm>
            <a:custGeom>
              <a:avLst/>
              <a:gdLst/>
              <a:ahLst/>
              <a:cxnLst/>
              <a:rect l="l" t="t" r="r" b="b"/>
              <a:pathLst>
                <a:path w="1625600" h="1720342">
                  <a:moveTo>
                    <a:pt x="6731" y="0"/>
                  </a:moveTo>
                  <a:lnTo>
                    <a:pt x="1618869" y="0"/>
                  </a:lnTo>
                  <a:cubicBezTo>
                    <a:pt x="1622552" y="0"/>
                    <a:pt x="1625600" y="3048"/>
                    <a:pt x="1625600" y="6731"/>
                  </a:cubicBezTo>
                  <a:lnTo>
                    <a:pt x="1625600" y="1713611"/>
                  </a:lnTo>
                  <a:cubicBezTo>
                    <a:pt x="1625600" y="1717294"/>
                    <a:pt x="1622552" y="1720342"/>
                    <a:pt x="1618869" y="1720342"/>
                  </a:cubicBezTo>
                  <a:lnTo>
                    <a:pt x="6731" y="1720342"/>
                  </a:lnTo>
                  <a:cubicBezTo>
                    <a:pt x="3048" y="1720342"/>
                    <a:pt x="0" y="1717294"/>
                    <a:pt x="0" y="1713611"/>
                  </a:cubicBezTo>
                  <a:lnTo>
                    <a:pt x="0" y="6731"/>
                  </a:lnTo>
                  <a:cubicBezTo>
                    <a:pt x="0" y="3048"/>
                    <a:pt x="3048" y="0"/>
                    <a:pt x="6731" y="0"/>
                  </a:cubicBezTo>
                  <a:moveTo>
                    <a:pt x="6731" y="13589"/>
                  </a:moveTo>
                  <a:lnTo>
                    <a:pt x="6731" y="6731"/>
                  </a:lnTo>
                  <a:lnTo>
                    <a:pt x="13462" y="6731"/>
                  </a:lnTo>
                  <a:lnTo>
                    <a:pt x="13462" y="1713611"/>
                  </a:lnTo>
                  <a:lnTo>
                    <a:pt x="6731" y="1713611"/>
                  </a:lnTo>
                  <a:lnTo>
                    <a:pt x="6731" y="1706880"/>
                  </a:lnTo>
                  <a:lnTo>
                    <a:pt x="1618869" y="1706880"/>
                  </a:lnTo>
                  <a:lnTo>
                    <a:pt x="1618869" y="1713611"/>
                  </a:lnTo>
                  <a:lnTo>
                    <a:pt x="1612138" y="1713611"/>
                  </a:lnTo>
                  <a:lnTo>
                    <a:pt x="1612138" y="6731"/>
                  </a:lnTo>
                  <a:lnTo>
                    <a:pt x="1618869" y="6731"/>
                  </a:lnTo>
                  <a:lnTo>
                    <a:pt x="1618869" y="13462"/>
                  </a:lnTo>
                  <a:lnTo>
                    <a:pt x="6731" y="13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625600" cy="174900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1535"/>
                </a:lnSpc>
              </a:pPr>
              <a:endParaRPr/>
            </a:p>
            <a:p>
              <a:pPr algn="ctr">
                <a:lnSpc>
                  <a:spcPts val="1535"/>
                </a:lnSpc>
              </a:pPr>
              <a:endParaRPr/>
            </a:p>
            <a:p>
              <a:pPr algn="ctr">
                <a:lnSpc>
                  <a:spcPts val="1535"/>
                </a:lnSpc>
              </a:pPr>
              <a:r>
                <a:rPr lang="en-US" sz="127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Inserir sua foto</a:t>
              </a:r>
            </a:p>
            <a:p>
              <a:pPr algn="ctr">
                <a:lnSpc>
                  <a:spcPts val="1535"/>
                </a:lnSpc>
              </a:pPr>
              <a:r>
                <a:rPr lang="en-US" sz="127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aqui</a:t>
              </a:r>
            </a:p>
            <a:p>
              <a:pPr algn="ctr">
                <a:lnSpc>
                  <a:spcPts val="1535"/>
                </a:lnSpc>
              </a:pPr>
              <a:endParaRPr lang="en-US" sz="1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1535"/>
                </a:lnSpc>
              </a:pPr>
              <a:endParaRPr lang="en-US" sz="1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0582" y="5942436"/>
            <a:ext cx="1200569" cy="1381232"/>
            <a:chOff x="0" y="0"/>
            <a:chExt cx="1612049" cy="18546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2011" cy="1854581"/>
            </a:xfrm>
            <a:custGeom>
              <a:avLst/>
              <a:gdLst/>
              <a:ahLst/>
              <a:cxnLst/>
              <a:rect l="l" t="t" r="r" b="b"/>
              <a:pathLst>
                <a:path w="1612011" h="1854581">
                  <a:moveTo>
                    <a:pt x="0" y="0"/>
                  </a:moveTo>
                  <a:lnTo>
                    <a:pt x="1612011" y="0"/>
                  </a:lnTo>
                  <a:lnTo>
                    <a:pt x="1612011" y="1854581"/>
                  </a:lnTo>
                  <a:lnTo>
                    <a:pt x="0" y="1854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803" t="-58" r="-9388" b="-151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5556" y="1148077"/>
            <a:ext cx="4943884" cy="4882085"/>
          </a:xfrm>
          <a:custGeom>
            <a:avLst/>
            <a:gdLst/>
            <a:ahLst/>
            <a:cxnLst/>
            <a:rect l="l" t="t" r="r" b="b"/>
            <a:pathLst>
              <a:path w="4943884" h="4882085">
                <a:moveTo>
                  <a:pt x="0" y="0"/>
                </a:moveTo>
                <a:lnTo>
                  <a:pt x="4943883" y="0"/>
                </a:lnTo>
                <a:lnTo>
                  <a:pt x="4943883" y="4882085"/>
                </a:lnTo>
                <a:lnTo>
                  <a:pt x="0" y="4882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18327" y="2198003"/>
            <a:ext cx="4636509" cy="3323278"/>
          </a:xfrm>
          <a:custGeom>
            <a:avLst/>
            <a:gdLst/>
            <a:ahLst/>
            <a:cxnLst/>
            <a:rect l="l" t="t" r="r" b="b"/>
            <a:pathLst>
              <a:path w="4636509" h="3323278">
                <a:moveTo>
                  <a:pt x="0" y="0"/>
                </a:moveTo>
                <a:lnTo>
                  <a:pt x="4636510" y="0"/>
                </a:lnTo>
                <a:lnTo>
                  <a:pt x="4636510" y="3323278"/>
                </a:lnTo>
                <a:lnTo>
                  <a:pt x="0" y="3323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83" t="-1251" r="-3366" b="-106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72028" y="6040755"/>
            <a:ext cx="4928431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2"/>
              </a:lnSpc>
            </a:pPr>
            <a:r>
              <a:rPr lang="en-US" sz="17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Participação regional na geração de RSU em 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4161" y="6336030"/>
            <a:ext cx="2084165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ABREMA, 2025.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66629" y="5530806"/>
            <a:ext cx="2939906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EMBRAPA, 2024; FAO, 2023.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97572" y="1973458"/>
            <a:ext cx="1957578" cy="1780109"/>
          </a:xfrm>
          <a:custGeom>
            <a:avLst/>
            <a:gdLst/>
            <a:ahLst/>
            <a:cxnLst/>
            <a:rect l="l" t="t" r="r" b="b"/>
            <a:pathLst>
              <a:path w="1957578" h="1780109">
                <a:moveTo>
                  <a:pt x="0" y="0"/>
                </a:moveTo>
                <a:lnTo>
                  <a:pt x="1957577" y="0"/>
                </a:lnTo>
                <a:lnTo>
                  <a:pt x="1957577" y="1780109"/>
                </a:lnTo>
                <a:lnTo>
                  <a:pt x="0" y="1780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66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97572" y="3839292"/>
            <a:ext cx="1957578" cy="1717361"/>
          </a:xfrm>
          <a:custGeom>
            <a:avLst/>
            <a:gdLst/>
            <a:ahLst/>
            <a:cxnLst/>
            <a:rect l="l" t="t" r="r" b="b"/>
            <a:pathLst>
              <a:path w="1957578" h="1717361">
                <a:moveTo>
                  <a:pt x="0" y="0"/>
                </a:moveTo>
                <a:lnTo>
                  <a:pt x="1957577" y="0"/>
                </a:lnTo>
                <a:lnTo>
                  <a:pt x="1957577" y="1717361"/>
                </a:lnTo>
                <a:lnTo>
                  <a:pt x="0" y="1717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676" b="-636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575170" y="1973458"/>
            <a:ext cx="1957578" cy="1780109"/>
          </a:xfrm>
          <a:custGeom>
            <a:avLst/>
            <a:gdLst/>
            <a:ahLst/>
            <a:cxnLst/>
            <a:rect l="l" t="t" r="r" b="b"/>
            <a:pathLst>
              <a:path w="1957578" h="1780109">
                <a:moveTo>
                  <a:pt x="0" y="0"/>
                </a:moveTo>
                <a:lnTo>
                  <a:pt x="1957578" y="0"/>
                </a:lnTo>
                <a:lnTo>
                  <a:pt x="1957578" y="1780109"/>
                </a:lnTo>
                <a:lnTo>
                  <a:pt x="0" y="1780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0705" r="-4204" b="-1032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97572" y="5642378"/>
            <a:ext cx="1957578" cy="1528427"/>
          </a:xfrm>
          <a:custGeom>
            <a:avLst/>
            <a:gdLst/>
            <a:ahLst/>
            <a:cxnLst/>
            <a:rect l="l" t="t" r="r" b="b"/>
            <a:pathLst>
              <a:path w="1957578" h="1528427">
                <a:moveTo>
                  <a:pt x="0" y="0"/>
                </a:moveTo>
                <a:lnTo>
                  <a:pt x="1957577" y="0"/>
                </a:lnTo>
                <a:lnTo>
                  <a:pt x="1957577" y="1528427"/>
                </a:lnTo>
                <a:lnTo>
                  <a:pt x="0" y="1528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90" t="-21655" r="-675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575170" y="3839292"/>
            <a:ext cx="1957578" cy="1717361"/>
          </a:xfrm>
          <a:custGeom>
            <a:avLst/>
            <a:gdLst/>
            <a:ahLst/>
            <a:cxnLst/>
            <a:rect l="l" t="t" r="r" b="b"/>
            <a:pathLst>
              <a:path w="1957578" h="1717361">
                <a:moveTo>
                  <a:pt x="0" y="0"/>
                </a:moveTo>
                <a:lnTo>
                  <a:pt x="1957578" y="0"/>
                </a:lnTo>
                <a:lnTo>
                  <a:pt x="1957578" y="1717361"/>
                </a:lnTo>
                <a:lnTo>
                  <a:pt x="0" y="17173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633" r="-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5400000">
            <a:off x="4744078" y="108295"/>
            <a:ext cx="30700" cy="4911926"/>
          </a:xfrm>
          <a:custGeom>
            <a:avLst/>
            <a:gdLst/>
            <a:ahLst/>
            <a:cxnLst/>
            <a:rect l="l" t="t" r="r" b="b"/>
            <a:pathLst>
              <a:path w="30700" h="4911926">
                <a:moveTo>
                  <a:pt x="0" y="0"/>
                </a:moveTo>
                <a:lnTo>
                  <a:pt x="30699" y="0"/>
                </a:lnTo>
                <a:lnTo>
                  <a:pt x="30699" y="4911926"/>
                </a:lnTo>
                <a:lnTo>
                  <a:pt x="0" y="49119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575170" y="5642378"/>
            <a:ext cx="1957578" cy="1511120"/>
          </a:xfrm>
          <a:custGeom>
            <a:avLst/>
            <a:gdLst/>
            <a:ahLst/>
            <a:cxnLst/>
            <a:rect l="l" t="t" r="r" b="b"/>
            <a:pathLst>
              <a:path w="1957578" h="1511120">
                <a:moveTo>
                  <a:pt x="0" y="0"/>
                </a:moveTo>
                <a:lnTo>
                  <a:pt x="1957578" y="0"/>
                </a:lnTo>
                <a:lnTo>
                  <a:pt x="1957578" y="1511120"/>
                </a:lnTo>
                <a:lnTo>
                  <a:pt x="0" y="1511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52819" b="-11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97572" y="1287658"/>
            <a:ext cx="718517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R.S.O. para aplicação de D.A. em estágio sólido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74376" y="2649753"/>
            <a:ext cx="2318116" cy="390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Dejeto bovino prensado</a:t>
            </a:r>
          </a:p>
          <a:p>
            <a:pPr algn="ctr">
              <a:lnSpc>
                <a:spcPts val="2232"/>
              </a:lnSpc>
            </a:pPr>
            <a:endParaRPr lang="en-US" sz="186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resíduo de CEASA</a:t>
            </a:r>
          </a:p>
          <a:p>
            <a:pPr algn="ctr">
              <a:lnSpc>
                <a:spcPts val="2232"/>
              </a:lnSpc>
            </a:pPr>
            <a:endParaRPr lang="en-US" sz="186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Cama de frango</a:t>
            </a:r>
          </a:p>
          <a:p>
            <a:pPr algn="ctr">
              <a:lnSpc>
                <a:spcPts val="2232"/>
              </a:lnSpc>
            </a:pPr>
            <a:endParaRPr lang="en-US" sz="186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Bagaço de cana-de-açúcar industrial</a:t>
            </a:r>
          </a:p>
          <a:p>
            <a:pPr algn="ctr">
              <a:lnSpc>
                <a:spcPts val="2232"/>
              </a:lnSpc>
            </a:pPr>
            <a:endParaRPr lang="en-US" sz="186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Silagem</a:t>
            </a:r>
          </a:p>
          <a:p>
            <a:pPr algn="ctr">
              <a:lnSpc>
                <a:spcPts val="2232"/>
              </a:lnSpc>
            </a:pPr>
            <a:endParaRPr lang="en-US" sz="186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Poda urbana</a:t>
            </a:r>
          </a:p>
          <a:p>
            <a:pPr algn="ctr">
              <a:lnSpc>
                <a:spcPts val="2232"/>
              </a:lnSpc>
            </a:pPr>
            <a:endParaRPr lang="en-US" sz="186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resíduo de restaurante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26565" y="2668803"/>
            <a:ext cx="1014632" cy="390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8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≈23%</a:t>
            </a:r>
          </a:p>
          <a:p>
            <a:pPr algn="ctr">
              <a:lnSpc>
                <a:spcPts val="2232"/>
              </a:lnSpc>
            </a:pPr>
            <a:endParaRPr lang="en-US" sz="1860" dirty="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≈10%</a:t>
            </a:r>
          </a:p>
          <a:p>
            <a:pPr algn="ctr">
              <a:lnSpc>
                <a:spcPts val="2232"/>
              </a:lnSpc>
            </a:pPr>
            <a:endParaRPr lang="en-US" sz="1860" dirty="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≈64%</a:t>
            </a:r>
          </a:p>
          <a:p>
            <a:pPr algn="ctr">
              <a:lnSpc>
                <a:spcPts val="2232"/>
              </a:lnSpc>
            </a:pPr>
            <a:endParaRPr lang="en-US" sz="1860" dirty="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≈91%</a:t>
            </a:r>
          </a:p>
          <a:p>
            <a:pPr algn="ctr">
              <a:lnSpc>
                <a:spcPts val="2232"/>
              </a:lnSpc>
            </a:pPr>
            <a:endParaRPr lang="en-US" sz="1860" dirty="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endParaRPr lang="en-US" sz="1860" dirty="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≈27%</a:t>
            </a:r>
          </a:p>
          <a:p>
            <a:pPr algn="ctr">
              <a:lnSpc>
                <a:spcPts val="2232"/>
              </a:lnSpc>
            </a:pPr>
            <a:endParaRPr lang="en-US" sz="1860" dirty="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≈47%</a:t>
            </a:r>
          </a:p>
          <a:p>
            <a:pPr algn="ctr">
              <a:lnSpc>
                <a:spcPts val="2232"/>
              </a:lnSpc>
            </a:pPr>
            <a:endParaRPr lang="en-US" sz="1860" dirty="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232"/>
              </a:lnSpc>
            </a:pPr>
            <a:r>
              <a:rPr lang="en-US" sz="18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≈15-30%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71800" y="2173503"/>
            <a:ext cx="952277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  <a:spcBef>
                <a:spcPct val="0"/>
              </a:spcBef>
            </a:pPr>
            <a:r>
              <a:rPr lang="en-US" sz="1860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Resíduo</a:t>
            </a:r>
            <a:endParaRPr lang="en-US" sz="1860" b="1" dirty="0">
              <a:solidFill>
                <a:srgbClr val="0070C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181600" y="2173503"/>
            <a:ext cx="162065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  <a:spcBef>
                <a:spcPct val="0"/>
              </a:spcBef>
            </a:pPr>
            <a:r>
              <a:rPr lang="en-US" sz="1860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% </a:t>
            </a:r>
            <a:r>
              <a:rPr lang="en-US" sz="1860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Sólidos</a:t>
            </a:r>
            <a:r>
              <a:rPr lang="en-US" sz="1860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1860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totais</a:t>
            </a:r>
            <a:endParaRPr lang="en-US" sz="1860" b="1" dirty="0">
              <a:solidFill>
                <a:srgbClr val="0070C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0280" y="1389626"/>
            <a:ext cx="7142469" cy="5865753"/>
          </a:xfrm>
          <a:custGeom>
            <a:avLst/>
            <a:gdLst/>
            <a:ahLst/>
            <a:cxnLst/>
            <a:rect l="l" t="t" r="r" b="b"/>
            <a:pathLst>
              <a:path w="7142469" h="5865753">
                <a:moveTo>
                  <a:pt x="0" y="0"/>
                </a:moveTo>
                <a:lnTo>
                  <a:pt x="7142470" y="0"/>
                </a:lnTo>
                <a:lnTo>
                  <a:pt x="7142470" y="5865753"/>
                </a:lnTo>
                <a:lnTo>
                  <a:pt x="0" y="5865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65299" y="4659704"/>
            <a:ext cx="2871749" cy="1589133"/>
          </a:xfrm>
          <a:custGeom>
            <a:avLst/>
            <a:gdLst/>
            <a:ahLst/>
            <a:cxnLst/>
            <a:rect l="l" t="t" r="r" b="b"/>
            <a:pathLst>
              <a:path w="2871749" h="1589133">
                <a:moveTo>
                  <a:pt x="0" y="0"/>
                </a:moveTo>
                <a:lnTo>
                  <a:pt x="2871749" y="0"/>
                </a:lnTo>
                <a:lnTo>
                  <a:pt x="2871749" y="1589133"/>
                </a:lnTo>
                <a:lnTo>
                  <a:pt x="0" y="1589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021" b="-123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0280" y="1389626"/>
            <a:ext cx="7142469" cy="5865753"/>
          </a:xfrm>
          <a:custGeom>
            <a:avLst/>
            <a:gdLst/>
            <a:ahLst/>
            <a:cxnLst/>
            <a:rect l="l" t="t" r="r" b="b"/>
            <a:pathLst>
              <a:path w="7142469" h="5865753">
                <a:moveTo>
                  <a:pt x="0" y="0"/>
                </a:moveTo>
                <a:lnTo>
                  <a:pt x="7142470" y="0"/>
                </a:lnTo>
                <a:lnTo>
                  <a:pt x="7142470" y="5865753"/>
                </a:lnTo>
                <a:lnTo>
                  <a:pt x="0" y="5865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179696" y="1793745"/>
            <a:ext cx="6893233" cy="3814492"/>
          </a:xfrm>
          <a:custGeom>
            <a:avLst/>
            <a:gdLst/>
            <a:ahLst/>
            <a:cxnLst/>
            <a:rect l="l" t="t" r="r" b="b"/>
            <a:pathLst>
              <a:path w="6893233" h="3814492">
                <a:moveTo>
                  <a:pt x="0" y="0"/>
                </a:moveTo>
                <a:lnTo>
                  <a:pt x="6893233" y="0"/>
                </a:lnTo>
                <a:lnTo>
                  <a:pt x="6893233" y="3814493"/>
                </a:lnTo>
                <a:lnTo>
                  <a:pt x="0" y="3814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021" b="-123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0280" y="1389626"/>
            <a:ext cx="7142469" cy="5865753"/>
          </a:xfrm>
          <a:custGeom>
            <a:avLst/>
            <a:gdLst/>
            <a:ahLst/>
            <a:cxnLst/>
            <a:rect l="l" t="t" r="r" b="b"/>
            <a:pathLst>
              <a:path w="7142469" h="5865753">
                <a:moveTo>
                  <a:pt x="0" y="0"/>
                </a:moveTo>
                <a:lnTo>
                  <a:pt x="7142470" y="0"/>
                </a:lnTo>
                <a:lnTo>
                  <a:pt x="7142470" y="5865753"/>
                </a:lnTo>
                <a:lnTo>
                  <a:pt x="0" y="5865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73190" y="4637256"/>
            <a:ext cx="2863858" cy="1584766"/>
          </a:xfrm>
          <a:custGeom>
            <a:avLst/>
            <a:gdLst/>
            <a:ahLst/>
            <a:cxnLst/>
            <a:rect l="l" t="t" r="r" b="b"/>
            <a:pathLst>
              <a:path w="2863858" h="1584766">
                <a:moveTo>
                  <a:pt x="0" y="0"/>
                </a:moveTo>
                <a:lnTo>
                  <a:pt x="2863858" y="0"/>
                </a:lnTo>
                <a:lnTo>
                  <a:pt x="2863858" y="1584766"/>
                </a:lnTo>
                <a:lnTo>
                  <a:pt x="0" y="1584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021" b="-12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6729" y="1257315"/>
            <a:ext cx="7819822" cy="2897954"/>
          </a:xfrm>
          <a:custGeom>
            <a:avLst/>
            <a:gdLst/>
            <a:ahLst/>
            <a:cxnLst/>
            <a:rect l="l" t="t" r="r" b="b"/>
            <a:pathLst>
              <a:path w="7819822" h="2897954">
                <a:moveTo>
                  <a:pt x="0" y="0"/>
                </a:moveTo>
                <a:lnTo>
                  <a:pt x="7819822" y="0"/>
                </a:lnTo>
                <a:lnTo>
                  <a:pt x="7819822" y="2897954"/>
                </a:lnTo>
                <a:lnTo>
                  <a:pt x="0" y="2897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3080" b="-48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705123" y="4240994"/>
            <a:ext cx="7688171" cy="2902285"/>
          </a:xfrm>
          <a:custGeom>
            <a:avLst/>
            <a:gdLst/>
            <a:ahLst/>
            <a:cxnLst/>
            <a:rect l="l" t="t" r="r" b="b"/>
            <a:pathLst>
              <a:path w="7688171" h="2902285">
                <a:moveTo>
                  <a:pt x="0" y="0"/>
                </a:moveTo>
                <a:lnTo>
                  <a:pt x="7688171" y="0"/>
                </a:lnTo>
                <a:lnTo>
                  <a:pt x="7688171" y="2902285"/>
                </a:lnTo>
                <a:lnTo>
                  <a:pt x="0" y="29022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0280" y="1389626"/>
            <a:ext cx="7142469" cy="5865753"/>
          </a:xfrm>
          <a:custGeom>
            <a:avLst/>
            <a:gdLst/>
            <a:ahLst/>
            <a:cxnLst/>
            <a:rect l="l" t="t" r="r" b="b"/>
            <a:pathLst>
              <a:path w="7142469" h="5865753">
                <a:moveTo>
                  <a:pt x="0" y="0"/>
                </a:moveTo>
                <a:lnTo>
                  <a:pt x="7142470" y="0"/>
                </a:lnTo>
                <a:lnTo>
                  <a:pt x="7142470" y="5865753"/>
                </a:lnTo>
                <a:lnTo>
                  <a:pt x="0" y="5865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73190" y="4637256"/>
            <a:ext cx="2863858" cy="1584766"/>
          </a:xfrm>
          <a:custGeom>
            <a:avLst/>
            <a:gdLst/>
            <a:ahLst/>
            <a:cxnLst/>
            <a:rect l="l" t="t" r="r" b="b"/>
            <a:pathLst>
              <a:path w="2863858" h="1584766">
                <a:moveTo>
                  <a:pt x="0" y="0"/>
                </a:moveTo>
                <a:lnTo>
                  <a:pt x="2863858" y="0"/>
                </a:lnTo>
                <a:lnTo>
                  <a:pt x="2863858" y="1584766"/>
                </a:lnTo>
                <a:lnTo>
                  <a:pt x="0" y="1584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021" b="-12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491871" y="2791973"/>
            <a:ext cx="5078618" cy="4373960"/>
          </a:xfrm>
          <a:custGeom>
            <a:avLst/>
            <a:gdLst/>
            <a:ahLst/>
            <a:cxnLst/>
            <a:rect l="l" t="t" r="r" b="b"/>
            <a:pathLst>
              <a:path w="5078618" h="4373960">
                <a:moveTo>
                  <a:pt x="0" y="0"/>
                </a:moveTo>
                <a:lnTo>
                  <a:pt x="5078619" y="0"/>
                </a:lnTo>
                <a:lnTo>
                  <a:pt x="5078619" y="4373961"/>
                </a:lnTo>
                <a:lnTo>
                  <a:pt x="0" y="43739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9105" y="1389626"/>
            <a:ext cx="5364501" cy="2025099"/>
          </a:xfrm>
          <a:custGeom>
            <a:avLst/>
            <a:gdLst/>
            <a:ahLst/>
            <a:cxnLst/>
            <a:rect l="l" t="t" r="r" b="b"/>
            <a:pathLst>
              <a:path w="5364501" h="2025099">
                <a:moveTo>
                  <a:pt x="0" y="0"/>
                </a:moveTo>
                <a:lnTo>
                  <a:pt x="5364501" y="0"/>
                </a:lnTo>
                <a:lnTo>
                  <a:pt x="5364501" y="2025099"/>
                </a:lnTo>
                <a:lnTo>
                  <a:pt x="0" y="20250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76963" y="2454240"/>
            <a:ext cx="1267325" cy="959998"/>
          </a:xfrm>
          <a:custGeom>
            <a:avLst/>
            <a:gdLst/>
            <a:ahLst/>
            <a:cxnLst/>
            <a:rect l="l" t="t" r="r" b="b"/>
            <a:pathLst>
              <a:path w="1267325" h="959998">
                <a:moveTo>
                  <a:pt x="0" y="0"/>
                </a:moveTo>
                <a:lnTo>
                  <a:pt x="1267325" y="0"/>
                </a:lnTo>
                <a:lnTo>
                  <a:pt x="1267325" y="959998"/>
                </a:lnTo>
                <a:lnTo>
                  <a:pt x="0" y="9599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5273" y="4806080"/>
            <a:ext cx="1159001" cy="1073524"/>
          </a:xfrm>
          <a:custGeom>
            <a:avLst/>
            <a:gdLst/>
            <a:ahLst/>
            <a:cxnLst/>
            <a:rect l="l" t="t" r="r" b="b"/>
            <a:pathLst>
              <a:path w="1159001" h="1073524">
                <a:moveTo>
                  <a:pt x="0" y="0"/>
                </a:moveTo>
                <a:lnTo>
                  <a:pt x="1159000" y="0"/>
                </a:lnTo>
                <a:lnTo>
                  <a:pt x="1159000" y="1073524"/>
                </a:lnTo>
                <a:lnTo>
                  <a:pt x="0" y="10735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933137" y="2385265"/>
            <a:ext cx="920722" cy="978191"/>
          </a:xfrm>
          <a:custGeom>
            <a:avLst/>
            <a:gdLst/>
            <a:ahLst/>
            <a:cxnLst/>
            <a:rect l="l" t="t" r="r" b="b"/>
            <a:pathLst>
              <a:path w="920722" h="978191">
                <a:moveTo>
                  <a:pt x="0" y="0"/>
                </a:moveTo>
                <a:lnTo>
                  <a:pt x="920723" y="0"/>
                </a:lnTo>
                <a:lnTo>
                  <a:pt x="920723" y="978191"/>
                </a:lnTo>
                <a:lnTo>
                  <a:pt x="0" y="9781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936243" y="3763160"/>
            <a:ext cx="6295808" cy="3390050"/>
          </a:xfrm>
          <a:custGeom>
            <a:avLst/>
            <a:gdLst/>
            <a:ahLst/>
            <a:cxnLst/>
            <a:rect l="l" t="t" r="r" b="b"/>
            <a:pathLst>
              <a:path w="6295808" h="3390050">
                <a:moveTo>
                  <a:pt x="0" y="0"/>
                </a:moveTo>
                <a:lnTo>
                  <a:pt x="6295808" y="0"/>
                </a:lnTo>
                <a:lnTo>
                  <a:pt x="6295808" y="3390050"/>
                </a:lnTo>
                <a:lnTo>
                  <a:pt x="0" y="3390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05" t="-49477" r="-89940" b="-508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7572" y="1287658"/>
            <a:ext cx="9335177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Biogás de resíduos sólidos urbanos: onde está a oportunidade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5955" y="1925833"/>
            <a:ext cx="529341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2"/>
              </a:lnSpc>
            </a:pPr>
            <a:r>
              <a:rPr lang="en-US" sz="19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Hoje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2006" y="3420260"/>
            <a:ext cx="170553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Biogás associado a aterros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3990" y="4391199"/>
            <a:ext cx="153460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2"/>
              </a:lnSpc>
            </a:pPr>
            <a:r>
              <a:rPr lang="en-US" sz="19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Oportunidade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9495" y="5945505"/>
            <a:ext cx="237055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Tratamento controlado da fração orgânica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82416" y="2013592"/>
            <a:ext cx="2014043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2"/>
              </a:lnSpc>
            </a:pPr>
            <a:r>
              <a:rPr lang="en-US" sz="19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 aterro sanitário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96459" y="2829710"/>
            <a:ext cx="171460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2"/>
              </a:lnSpc>
            </a:pPr>
            <a:r>
              <a:rPr lang="en-US" sz="19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À valorização da fração orgânica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65160" y="7048435"/>
            <a:ext cx="374312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Autoria própria, 2026.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11607" y="3878458"/>
            <a:ext cx="4581289" cy="3052283"/>
          </a:xfrm>
          <a:custGeom>
            <a:avLst/>
            <a:gdLst/>
            <a:ahLst/>
            <a:cxnLst/>
            <a:rect l="l" t="t" r="r" b="b"/>
            <a:pathLst>
              <a:path w="4581289" h="3052283">
                <a:moveTo>
                  <a:pt x="0" y="0"/>
                </a:moveTo>
                <a:lnTo>
                  <a:pt x="4581288" y="0"/>
                </a:lnTo>
                <a:lnTo>
                  <a:pt x="4581288" y="3052284"/>
                </a:lnTo>
                <a:lnTo>
                  <a:pt x="0" y="30522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6771" y="2867269"/>
            <a:ext cx="2900161" cy="4037091"/>
          </a:xfrm>
          <a:custGeom>
            <a:avLst/>
            <a:gdLst/>
            <a:ahLst/>
            <a:cxnLst/>
            <a:rect l="l" t="t" r="r" b="b"/>
            <a:pathLst>
              <a:path w="2900161" h="4037091">
                <a:moveTo>
                  <a:pt x="0" y="0"/>
                </a:moveTo>
                <a:lnTo>
                  <a:pt x="2900162" y="0"/>
                </a:lnTo>
                <a:lnTo>
                  <a:pt x="2900162" y="4037091"/>
                </a:lnTo>
                <a:lnTo>
                  <a:pt x="0" y="4037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2905" b="-32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36739" y="1845826"/>
            <a:ext cx="206558" cy="567857"/>
          </a:xfrm>
          <a:custGeom>
            <a:avLst/>
            <a:gdLst/>
            <a:ahLst/>
            <a:cxnLst/>
            <a:rect l="l" t="t" r="r" b="b"/>
            <a:pathLst>
              <a:path w="206558" h="567857">
                <a:moveTo>
                  <a:pt x="0" y="0"/>
                </a:moveTo>
                <a:lnTo>
                  <a:pt x="206558" y="0"/>
                </a:lnTo>
                <a:lnTo>
                  <a:pt x="206558" y="567857"/>
                </a:lnTo>
                <a:lnTo>
                  <a:pt x="0" y="567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7572" y="1287658"/>
            <a:ext cx="649872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Planta de D.A. em estágio sólido no Brasil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4839" y="2013633"/>
            <a:ext cx="460196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2"/>
              </a:lnSpc>
            </a:pPr>
            <a:r>
              <a:rPr lang="en-US" sz="22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EcoParque do Caju, Rio de Janeiro/RJ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76800" y="2366058"/>
            <a:ext cx="481342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R.S.U. + poda urbana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Capacidade de processar até 65 toneladas de matéria orgânica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Compostagem como pós-tratamento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6739" y="1314412"/>
            <a:ext cx="206558" cy="567857"/>
          </a:xfrm>
          <a:custGeom>
            <a:avLst/>
            <a:gdLst/>
            <a:ahLst/>
            <a:cxnLst/>
            <a:rect l="l" t="t" r="r" b="b"/>
            <a:pathLst>
              <a:path w="206558" h="567857">
                <a:moveTo>
                  <a:pt x="0" y="0"/>
                </a:moveTo>
                <a:lnTo>
                  <a:pt x="206558" y="0"/>
                </a:lnTo>
                <a:lnTo>
                  <a:pt x="206558" y="567857"/>
                </a:lnTo>
                <a:lnTo>
                  <a:pt x="0" y="567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1598341"/>
            <a:ext cx="9753600" cy="4258337"/>
          </a:xfrm>
          <a:custGeom>
            <a:avLst/>
            <a:gdLst/>
            <a:ahLst/>
            <a:cxnLst/>
            <a:rect l="l" t="t" r="r" b="b"/>
            <a:pathLst>
              <a:path w="9753600" h="4258337">
                <a:moveTo>
                  <a:pt x="0" y="0"/>
                </a:moveTo>
                <a:lnTo>
                  <a:pt x="9753600" y="0"/>
                </a:lnTo>
                <a:lnTo>
                  <a:pt x="9753600" y="4258337"/>
                </a:lnTo>
                <a:lnTo>
                  <a:pt x="0" y="4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8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6426741"/>
            <a:ext cx="9753600" cy="888459"/>
          </a:xfrm>
          <a:custGeom>
            <a:avLst/>
            <a:gdLst/>
            <a:ahLst/>
            <a:cxnLst/>
            <a:rect l="l" t="t" r="r" b="b"/>
            <a:pathLst>
              <a:path w="9753600" h="888459">
                <a:moveTo>
                  <a:pt x="0" y="0"/>
                </a:moveTo>
                <a:lnTo>
                  <a:pt x="9753600" y="0"/>
                </a:lnTo>
                <a:lnTo>
                  <a:pt x="9753600" y="888459"/>
                </a:lnTo>
                <a:lnTo>
                  <a:pt x="0" y="888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17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74839" y="1482219"/>
            <a:ext cx="574648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EcoParque do Caju, Rio de Janeiro/RJ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05236" y="5847153"/>
            <a:ext cx="374312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Autoria própria, 2026.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49800" y="4891088"/>
            <a:ext cx="2232856" cy="1998406"/>
          </a:xfrm>
          <a:custGeom>
            <a:avLst/>
            <a:gdLst/>
            <a:ahLst/>
            <a:cxnLst/>
            <a:rect l="l" t="t" r="r" b="b"/>
            <a:pathLst>
              <a:path w="2232856" h="1998406">
                <a:moveTo>
                  <a:pt x="0" y="0"/>
                </a:moveTo>
                <a:lnTo>
                  <a:pt x="2232856" y="0"/>
                </a:lnTo>
                <a:lnTo>
                  <a:pt x="2232856" y="1998406"/>
                </a:lnTo>
                <a:lnTo>
                  <a:pt x="0" y="19984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7572" y="1287658"/>
            <a:ext cx="815359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Desafios da implementação da D.A. em estágio sólido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572" y="2281237"/>
            <a:ext cx="4524591" cy="240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2"/>
              </a:lnSpc>
            </a:pPr>
            <a:r>
              <a:rPr lang="en-US" sz="19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Técnicos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Heterogeneidade dos resíduos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Presença de contaminantes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Controle da umidade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Compactação do resíduo no reator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Inibição por amônia e ácidos formados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escalonamento: sair do laboratório para planta piloto e escala real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76800" y="2281237"/>
            <a:ext cx="4524591" cy="359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2"/>
              </a:lnSpc>
            </a:pPr>
            <a:r>
              <a:rPr lang="en-US" sz="19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Econômicos, regulatórios e de gestão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Baixa segregação de resíduos na fonte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Custo logístico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Necessidade de escala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Dificuldade de viabilizar projetos pequenos isolados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Necessidade de mercado para energia, biometano e digestato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Barreiras de financiamento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Integração com políticas públicas municipais</a:t>
            </a:r>
          </a:p>
          <a:p>
            <a:pPr marL="423168" lvl="1" indent="-211584" algn="l">
              <a:lnSpc>
                <a:spcPts val="2352"/>
              </a:lnSpc>
              <a:buFont typeface="Arial"/>
              <a:buChar char="•"/>
            </a:pPr>
            <a:r>
              <a:rPr lang="en-US" sz="19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Licenciamento e segurança operacional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97572" y="2194560"/>
            <a:ext cx="650143" cy="633594"/>
          </a:xfrm>
          <a:custGeom>
            <a:avLst/>
            <a:gdLst/>
            <a:ahLst/>
            <a:cxnLst/>
            <a:rect l="l" t="t" r="r" b="b"/>
            <a:pathLst>
              <a:path w="650143" h="633594">
                <a:moveTo>
                  <a:pt x="0" y="0"/>
                </a:moveTo>
                <a:lnTo>
                  <a:pt x="650142" y="0"/>
                </a:lnTo>
                <a:lnTo>
                  <a:pt x="650142" y="633594"/>
                </a:lnTo>
                <a:lnTo>
                  <a:pt x="0" y="6335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1736284" y="3033420"/>
            <a:ext cx="829446" cy="199067"/>
          </a:xfrm>
          <a:custGeom>
            <a:avLst/>
            <a:gdLst/>
            <a:ahLst/>
            <a:cxnLst/>
            <a:rect l="l" t="t" r="r" b="b"/>
            <a:pathLst>
              <a:path w="829446" h="199067">
                <a:moveTo>
                  <a:pt x="0" y="0"/>
                </a:moveTo>
                <a:lnTo>
                  <a:pt x="829446" y="0"/>
                </a:lnTo>
                <a:lnTo>
                  <a:pt x="829446" y="199067"/>
                </a:lnTo>
                <a:lnTo>
                  <a:pt x="0" y="1990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00000">
            <a:off x="1736284" y="4818043"/>
            <a:ext cx="829446" cy="199067"/>
          </a:xfrm>
          <a:custGeom>
            <a:avLst/>
            <a:gdLst/>
            <a:ahLst/>
            <a:cxnLst/>
            <a:rect l="l" t="t" r="r" b="b"/>
            <a:pathLst>
              <a:path w="829446" h="199067">
                <a:moveTo>
                  <a:pt x="0" y="0"/>
                </a:moveTo>
                <a:lnTo>
                  <a:pt x="829446" y="0"/>
                </a:lnTo>
                <a:lnTo>
                  <a:pt x="829446" y="199067"/>
                </a:lnTo>
                <a:lnTo>
                  <a:pt x="0" y="1990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2276" y="3506486"/>
            <a:ext cx="560734" cy="851210"/>
          </a:xfrm>
          <a:custGeom>
            <a:avLst/>
            <a:gdLst/>
            <a:ahLst/>
            <a:cxnLst/>
            <a:rect l="l" t="t" r="r" b="b"/>
            <a:pathLst>
              <a:path w="560734" h="851210">
                <a:moveTo>
                  <a:pt x="0" y="0"/>
                </a:moveTo>
                <a:lnTo>
                  <a:pt x="560734" y="0"/>
                </a:lnTo>
                <a:lnTo>
                  <a:pt x="560734" y="851210"/>
                </a:lnTo>
                <a:lnTo>
                  <a:pt x="0" y="851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8882" y="5386396"/>
            <a:ext cx="867522" cy="523767"/>
          </a:xfrm>
          <a:custGeom>
            <a:avLst/>
            <a:gdLst/>
            <a:ahLst/>
            <a:cxnLst/>
            <a:rect l="l" t="t" r="r" b="b"/>
            <a:pathLst>
              <a:path w="867522" h="523767">
                <a:moveTo>
                  <a:pt x="0" y="0"/>
                </a:moveTo>
                <a:lnTo>
                  <a:pt x="867522" y="0"/>
                </a:lnTo>
                <a:lnTo>
                  <a:pt x="867522" y="523766"/>
                </a:lnTo>
                <a:lnTo>
                  <a:pt x="0" y="5237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97572" y="1287658"/>
            <a:ext cx="8009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Por </a:t>
            </a:r>
            <a:r>
              <a:rPr lang="en-US" sz="2859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</a:t>
            </a:r>
            <a:r>
              <a:rPr lang="en-US" sz="2859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59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falar</a:t>
            </a:r>
            <a:r>
              <a:rPr lang="en-US" sz="2859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859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resíduos</a:t>
            </a:r>
            <a:r>
              <a:rPr lang="en-US" sz="2859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59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sólidos</a:t>
            </a:r>
            <a:r>
              <a:rPr lang="en-US" sz="2859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59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orgânicos</a:t>
            </a:r>
            <a:r>
              <a:rPr lang="en-US" sz="2859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 </a:t>
            </a:r>
            <a:r>
              <a:rPr lang="en-US" sz="2859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biogás</a:t>
            </a:r>
            <a:r>
              <a:rPr lang="en-US" sz="2859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6404" y="2320857"/>
            <a:ext cx="2389205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0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Problemática global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6404" y="3655128"/>
            <a:ext cx="238920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0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Pressão sobre aterros e sistemas urbanos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6404" y="5348296"/>
            <a:ext cx="238920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0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Impactos ambientais e perda de recursos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98293" y="2004060"/>
            <a:ext cx="2952869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060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Por </a:t>
            </a:r>
            <a:r>
              <a:rPr lang="en-US" sz="2060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</a:t>
            </a:r>
            <a:r>
              <a:rPr lang="en-US" sz="2060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o </a:t>
            </a:r>
            <a:r>
              <a:rPr lang="en-US" sz="2060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biogás</a:t>
            </a:r>
            <a:r>
              <a:rPr lang="en-US" sz="2060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060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importa</a:t>
            </a:r>
            <a:r>
              <a:rPr lang="en-US" sz="2060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985477" y="2702685"/>
            <a:ext cx="4407489" cy="637347"/>
            <a:chOff x="0" y="0"/>
            <a:chExt cx="5876651" cy="84979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81760" cy="849796"/>
            </a:xfrm>
            <a:custGeom>
              <a:avLst/>
              <a:gdLst/>
              <a:ahLst/>
              <a:cxnLst/>
              <a:rect l="l" t="t" r="r" b="b"/>
              <a:pathLst>
                <a:path w="881760" h="849796">
                  <a:moveTo>
                    <a:pt x="0" y="0"/>
                  </a:moveTo>
                  <a:lnTo>
                    <a:pt x="881760" y="0"/>
                  </a:lnTo>
                  <a:lnTo>
                    <a:pt x="881760" y="849796"/>
                  </a:lnTo>
                  <a:lnTo>
                    <a:pt x="0" y="849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4975" y="129192"/>
              <a:ext cx="5111677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2"/>
                </a:lnSpc>
              </a:pP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Trata</a:t>
              </a:r>
              <a:r>
                <a:rPr lang="en-US" sz="2060" dirty="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resíduos</a:t>
              </a:r>
              <a:r>
                <a:rPr lang="en-US" sz="2060" dirty="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recupera</a:t>
              </a:r>
              <a:r>
                <a:rPr lang="en-US" sz="2060" dirty="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energia</a:t>
              </a:r>
              <a:endParaRPr lang="en-US" sz="20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085329" y="3657600"/>
            <a:ext cx="4645910" cy="653981"/>
            <a:chOff x="0" y="0"/>
            <a:chExt cx="6194546" cy="87197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53069" cy="871974"/>
            </a:xfrm>
            <a:custGeom>
              <a:avLst/>
              <a:gdLst/>
              <a:ahLst/>
              <a:cxnLst/>
              <a:rect l="l" t="t" r="r" b="b"/>
              <a:pathLst>
                <a:path w="753069" h="871974">
                  <a:moveTo>
                    <a:pt x="0" y="0"/>
                  </a:moveTo>
                  <a:lnTo>
                    <a:pt x="753069" y="0"/>
                  </a:lnTo>
                  <a:lnTo>
                    <a:pt x="753069" y="871974"/>
                  </a:lnTo>
                  <a:lnTo>
                    <a:pt x="0" y="871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03722" y="283618"/>
              <a:ext cx="5390825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2"/>
                </a:lnSpc>
              </a:pPr>
              <a:r>
                <a:rPr lang="en-US" sz="206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Reduz emissões e dependência fóssil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099801" y="4682983"/>
            <a:ext cx="4234166" cy="760490"/>
            <a:chOff x="0" y="0"/>
            <a:chExt cx="5645555" cy="101398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95980" cy="1013987"/>
            </a:xfrm>
            <a:custGeom>
              <a:avLst/>
              <a:gdLst/>
              <a:ahLst/>
              <a:cxnLst/>
              <a:rect l="l" t="t" r="r" b="b"/>
              <a:pathLst>
                <a:path w="795980" h="1013987">
                  <a:moveTo>
                    <a:pt x="0" y="0"/>
                  </a:moveTo>
                  <a:lnTo>
                    <a:pt x="795980" y="0"/>
                  </a:lnTo>
                  <a:lnTo>
                    <a:pt x="795980" y="1013987"/>
                  </a:lnTo>
                  <a:lnTo>
                    <a:pt x="0" y="1013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50129" y="316493"/>
              <a:ext cx="4695426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2"/>
                </a:lnSpc>
              </a:pPr>
              <a:r>
                <a:rPr lang="en-US" sz="2060" dirty="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Gera </a:t>
              </a: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biometano</a:t>
              </a:r>
              <a:r>
                <a:rPr lang="en-US" sz="2060" dirty="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biofertilizante</a:t>
              </a:r>
              <a:endParaRPr lang="en-US" sz="20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030677" y="5757798"/>
            <a:ext cx="4557397" cy="825560"/>
            <a:chOff x="0" y="0"/>
            <a:chExt cx="6076529" cy="110074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88084" cy="738343"/>
            </a:xfrm>
            <a:custGeom>
              <a:avLst/>
              <a:gdLst/>
              <a:ahLst/>
              <a:cxnLst/>
              <a:rect l="l" t="t" r="r" b="b"/>
              <a:pathLst>
                <a:path w="1088084" h="738343">
                  <a:moveTo>
                    <a:pt x="0" y="0"/>
                  </a:moveTo>
                  <a:lnTo>
                    <a:pt x="1088084" y="0"/>
                  </a:lnTo>
                  <a:lnTo>
                    <a:pt x="1088084" y="738343"/>
                  </a:lnTo>
                  <a:lnTo>
                    <a:pt x="0" y="738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993456" t="-649772" r="-274884" b="-38450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88084" y="249847"/>
              <a:ext cx="4988444" cy="8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2"/>
                </a:lnSpc>
              </a:pPr>
              <a:r>
                <a:rPr lang="en-US" sz="2060" dirty="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Integra </a:t>
              </a: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saneamento</a:t>
              </a:r>
              <a:r>
                <a:rPr lang="en-US" sz="2060" dirty="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</a:t>
              </a: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agropecuária</a:t>
              </a:r>
              <a:r>
                <a:rPr lang="en-US" sz="2060" dirty="0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 </a:t>
              </a:r>
              <a:r>
                <a:rPr lang="en-US" sz="2060" dirty="0" err="1">
                  <a:solidFill>
                    <a:srgbClr val="0070C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cidades</a:t>
              </a:r>
              <a:endParaRPr lang="en-US" sz="2060" dirty="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6799170"/>
            <a:ext cx="9986156" cy="516030"/>
          </a:xfrm>
          <a:custGeom>
            <a:avLst/>
            <a:gdLst/>
            <a:ahLst/>
            <a:cxnLst/>
            <a:rect l="l" t="t" r="r" b="b"/>
            <a:pathLst>
              <a:path w="9986156" h="516030">
                <a:moveTo>
                  <a:pt x="0" y="0"/>
                </a:moveTo>
                <a:lnTo>
                  <a:pt x="9986156" y="0"/>
                </a:lnTo>
                <a:lnTo>
                  <a:pt x="9986156" y="516030"/>
                </a:lnTo>
                <a:lnTo>
                  <a:pt x="0" y="5160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885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52815" y="2067111"/>
            <a:ext cx="557411" cy="567190"/>
          </a:xfrm>
          <a:custGeom>
            <a:avLst/>
            <a:gdLst/>
            <a:ahLst/>
            <a:cxnLst/>
            <a:rect l="l" t="t" r="r" b="b"/>
            <a:pathLst>
              <a:path w="557411" h="567190">
                <a:moveTo>
                  <a:pt x="0" y="0"/>
                </a:moveTo>
                <a:lnTo>
                  <a:pt x="557410" y="0"/>
                </a:lnTo>
                <a:lnTo>
                  <a:pt x="557410" y="567190"/>
                </a:lnTo>
                <a:lnTo>
                  <a:pt x="0" y="5671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54569" y="2781782"/>
            <a:ext cx="353901" cy="503206"/>
          </a:xfrm>
          <a:custGeom>
            <a:avLst/>
            <a:gdLst/>
            <a:ahLst/>
            <a:cxnLst/>
            <a:rect l="l" t="t" r="r" b="b"/>
            <a:pathLst>
              <a:path w="353901" h="503206">
                <a:moveTo>
                  <a:pt x="0" y="0"/>
                </a:moveTo>
                <a:lnTo>
                  <a:pt x="353902" y="0"/>
                </a:lnTo>
                <a:lnTo>
                  <a:pt x="353902" y="503206"/>
                </a:lnTo>
                <a:lnTo>
                  <a:pt x="0" y="503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509" t="-3020" r="-26120" b="-3849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686920" y="2067111"/>
            <a:ext cx="651759" cy="567190"/>
          </a:xfrm>
          <a:custGeom>
            <a:avLst/>
            <a:gdLst/>
            <a:ahLst/>
            <a:cxnLst/>
            <a:rect l="l" t="t" r="r" b="b"/>
            <a:pathLst>
              <a:path w="651759" h="567190">
                <a:moveTo>
                  <a:pt x="0" y="0"/>
                </a:moveTo>
                <a:lnTo>
                  <a:pt x="651758" y="0"/>
                </a:lnTo>
                <a:lnTo>
                  <a:pt x="651758" y="567190"/>
                </a:lnTo>
                <a:lnTo>
                  <a:pt x="0" y="5671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388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97572" y="1287658"/>
            <a:ext cx="391403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Perspectivas para o Brasil</a:t>
            </a:r>
          </a:p>
        </p:txBody>
      </p:sp>
      <p:sp>
        <p:nvSpPr>
          <p:cNvPr id="17" name="Freeform 17"/>
          <p:cNvSpPr/>
          <p:nvPr/>
        </p:nvSpPr>
        <p:spPr>
          <a:xfrm>
            <a:off x="385484" y="3575657"/>
            <a:ext cx="692071" cy="437985"/>
          </a:xfrm>
          <a:custGeom>
            <a:avLst/>
            <a:gdLst/>
            <a:ahLst/>
            <a:cxnLst/>
            <a:rect l="l" t="t" r="r" b="b"/>
            <a:pathLst>
              <a:path w="692071" h="437985">
                <a:moveTo>
                  <a:pt x="0" y="0"/>
                </a:moveTo>
                <a:lnTo>
                  <a:pt x="692072" y="0"/>
                </a:lnTo>
                <a:lnTo>
                  <a:pt x="692072" y="437984"/>
                </a:lnTo>
                <a:lnTo>
                  <a:pt x="0" y="4379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67812" b="-418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4569" y="4251766"/>
            <a:ext cx="459528" cy="472693"/>
          </a:xfrm>
          <a:custGeom>
            <a:avLst/>
            <a:gdLst/>
            <a:ahLst/>
            <a:cxnLst/>
            <a:rect l="l" t="t" r="r" b="b"/>
            <a:pathLst>
              <a:path w="459528" h="472693">
                <a:moveTo>
                  <a:pt x="0" y="0"/>
                </a:moveTo>
                <a:lnTo>
                  <a:pt x="459529" y="0"/>
                </a:lnTo>
                <a:lnTo>
                  <a:pt x="459529" y="472693"/>
                </a:lnTo>
                <a:lnTo>
                  <a:pt x="0" y="472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9889" t="-247529" r="-12498" b="-2540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52815" y="4952853"/>
            <a:ext cx="565596" cy="571433"/>
          </a:xfrm>
          <a:custGeom>
            <a:avLst/>
            <a:gdLst/>
            <a:ahLst/>
            <a:cxnLst/>
            <a:rect l="l" t="t" r="r" b="b"/>
            <a:pathLst>
              <a:path w="565596" h="571433">
                <a:moveTo>
                  <a:pt x="0" y="0"/>
                </a:moveTo>
                <a:lnTo>
                  <a:pt x="565596" y="0"/>
                </a:lnTo>
                <a:lnTo>
                  <a:pt x="565596" y="571433"/>
                </a:lnTo>
                <a:lnTo>
                  <a:pt x="0" y="5714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229" t="-331169" r="-15725" b="-1235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821086" y="2784329"/>
            <a:ext cx="482509" cy="537316"/>
          </a:xfrm>
          <a:custGeom>
            <a:avLst/>
            <a:gdLst/>
            <a:ahLst/>
            <a:cxnLst/>
            <a:rect l="l" t="t" r="r" b="b"/>
            <a:pathLst>
              <a:path w="482509" h="537316">
                <a:moveTo>
                  <a:pt x="0" y="0"/>
                </a:moveTo>
                <a:lnTo>
                  <a:pt x="482509" y="0"/>
                </a:lnTo>
                <a:lnTo>
                  <a:pt x="482509" y="537316"/>
                </a:lnTo>
                <a:lnTo>
                  <a:pt x="0" y="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1944" t="-120179" r="-21444" b="-3657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72117" y="3604545"/>
            <a:ext cx="666562" cy="409097"/>
          </a:xfrm>
          <a:custGeom>
            <a:avLst/>
            <a:gdLst/>
            <a:ahLst/>
            <a:cxnLst/>
            <a:rect l="l" t="t" r="r" b="b"/>
            <a:pathLst>
              <a:path w="666562" h="409097">
                <a:moveTo>
                  <a:pt x="0" y="0"/>
                </a:moveTo>
                <a:lnTo>
                  <a:pt x="666561" y="0"/>
                </a:lnTo>
                <a:lnTo>
                  <a:pt x="666561" y="409096"/>
                </a:lnTo>
                <a:lnTo>
                  <a:pt x="0" y="4090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64711" b="-3283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672903" y="4313859"/>
            <a:ext cx="687536" cy="449312"/>
          </a:xfrm>
          <a:custGeom>
            <a:avLst/>
            <a:gdLst/>
            <a:ahLst/>
            <a:cxnLst/>
            <a:rect l="l" t="t" r="r" b="b"/>
            <a:pathLst>
              <a:path w="687536" h="449312">
                <a:moveTo>
                  <a:pt x="0" y="0"/>
                </a:moveTo>
                <a:lnTo>
                  <a:pt x="687537" y="0"/>
                </a:lnTo>
                <a:lnTo>
                  <a:pt x="687537" y="449312"/>
                </a:lnTo>
                <a:lnTo>
                  <a:pt x="0" y="449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346157" b="-2047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639268" y="5052426"/>
            <a:ext cx="664327" cy="503459"/>
          </a:xfrm>
          <a:custGeom>
            <a:avLst/>
            <a:gdLst/>
            <a:ahLst/>
            <a:cxnLst/>
            <a:rect l="l" t="t" r="r" b="b"/>
            <a:pathLst>
              <a:path w="664327" h="503459">
                <a:moveTo>
                  <a:pt x="0" y="0"/>
                </a:moveTo>
                <a:lnTo>
                  <a:pt x="664327" y="0"/>
                </a:lnTo>
                <a:lnTo>
                  <a:pt x="664327" y="503458"/>
                </a:lnTo>
                <a:lnTo>
                  <a:pt x="0" y="50345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425107" r="-11605" b="-1013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743646" y="5873193"/>
            <a:ext cx="664327" cy="480308"/>
          </a:xfrm>
          <a:custGeom>
            <a:avLst/>
            <a:gdLst/>
            <a:ahLst/>
            <a:cxnLst/>
            <a:rect l="l" t="t" r="r" b="b"/>
            <a:pathLst>
              <a:path w="664327" h="480308">
                <a:moveTo>
                  <a:pt x="0" y="0"/>
                </a:moveTo>
                <a:lnTo>
                  <a:pt x="664327" y="0"/>
                </a:lnTo>
                <a:lnTo>
                  <a:pt x="664327" y="480309"/>
                </a:lnTo>
                <a:lnTo>
                  <a:pt x="0" y="4803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538010" r="-8846" b="-2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77556" y="2158051"/>
            <a:ext cx="207568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</a:pPr>
            <a:r>
              <a:rPr lang="en-US" sz="2560" b="1">
                <a:solidFill>
                  <a:srgbClr val="21203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Oportunidades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6403" y="2876775"/>
            <a:ext cx="332059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Oferta de R.S.U. e agropecuários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6403" y="3632881"/>
            <a:ext cx="332059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Substratos com maior teor de ST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0276" y="4362303"/>
            <a:ext cx="2499254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86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Menor demanda de água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6403" y="4979760"/>
            <a:ext cx="379924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sz="186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Expansão do setor de biogás e biometano</a:t>
            </a:r>
          </a:p>
        </p:txBody>
      </p:sp>
      <p:sp>
        <p:nvSpPr>
          <p:cNvPr id="30" name="Freeform 30"/>
          <p:cNvSpPr/>
          <p:nvPr/>
        </p:nvSpPr>
        <p:spPr>
          <a:xfrm>
            <a:off x="464513" y="5761039"/>
            <a:ext cx="565596" cy="592463"/>
          </a:xfrm>
          <a:custGeom>
            <a:avLst/>
            <a:gdLst/>
            <a:ahLst/>
            <a:cxnLst/>
            <a:rect l="l" t="t" r="r" b="b"/>
            <a:pathLst>
              <a:path w="565596" h="592463">
                <a:moveTo>
                  <a:pt x="0" y="0"/>
                </a:moveTo>
                <a:lnTo>
                  <a:pt x="565596" y="0"/>
                </a:lnTo>
                <a:lnTo>
                  <a:pt x="565596" y="592463"/>
                </a:lnTo>
                <a:lnTo>
                  <a:pt x="0" y="5924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3229" t="-424092" r="-15725" b="-109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131353" y="5799023"/>
            <a:ext cx="379924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pt-BR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ntegração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 com 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energia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renovável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, digestato e 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economia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 circular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374448" y="2158051"/>
            <a:ext cx="334532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</a:pPr>
            <a:r>
              <a:rPr lang="en-US" sz="2560" b="1">
                <a:solidFill>
                  <a:srgbClr val="21203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Condições para avançar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403023" y="2837626"/>
            <a:ext cx="378762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sz="186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Segregação na fonte e coleta seletiva de orgânicos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404192" y="3632881"/>
            <a:ext cx="378762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Projetos-piloto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 e 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plantas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demonstrativas</a:t>
            </a:r>
            <a:endParaRPr lang="en-US" sz="1860" dirty="0">
              <a:solidFill>
                <a:srgbClr val="212033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378320" y="4362303"/>
            <a:ext cx="378762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sz="186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Adaptação tecnológica à realidade brasileira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38678" y="5085996"/>
            <a:ext cx="3787629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sz="186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Arranjos regionais e escala mínima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378320" y="5835093"/>
            <a:ext cx="378762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Capacitação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operacional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 e 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viabilidade</a:t>
            </a:r>
            <a:r>
              <a:rPr lang="en-US" sz="1860" dirty="0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60" dirty="0" err="1">
                <a:solidFill>
                  <a:srgbClr val="212033"/>
                </a:solidFill>
                <a:latin typeface="Calibri (MS)"/>
                <a:ea typeface="Calibri (MS)"/>
                <a:cs typeface="Calibri (MS)"/>
                <a:sym typeface="Calibri (MS)"/>
              </a:rPr>
              <a:t>econômica</a:t>
            </a:r>
            <a:endParaRPr lang="en-US" sz="1860" dirty="0">
              <a:solidFill>
                <a:srgbClr val="212033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293239" y="1622035"/>
            <a:ext cx="3167122" cy="3123617"/>
          </a:xfrm>
          <a:custGeom>
            <a:avLst/>
            <a:gdLst/>
            <a:ahLst/>
            <a:cxnLst/>
            <a:rect l="l" t="t" r="r" b="b"/>
            <a:pathLst>
              <a:path w="3167122" h="3123617">
                <a:moveTo>
                  <a:pt x="0" y="0"/>
                </a:moveTo>
                <a:lnTo>
                  <a:pt x="3167122" y="0"/>
                </a:lnTo>
                <a:lnTo>
                  <a:pt x="3167122" y="3123618"/>
                </a:lnTo>
                <a:lnTo>
                  <a:pt x="0" y="31236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835397" y="4850428"/>
            <a:ext cx="208280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39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Obrigada!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8182" y="5669280"/>
            <a:ext cx="563723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Me. Larissa Maria Silveira Pereira</a:t>
            </a:r>
          </a:p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Orientador: Prof. Dr. Thiago Edwiges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81657" y="1973458"/>
            <a:ext cx="5590286" cy="4893514"/>
          </a:xfrm>
          <a:custGeom>
            <a:avLst/>
            <a:gdLst/>
            <a:ahLst/>
            <a:cxnLst/>
            <a:rect l="l" t="t" r="r" b="b"/>
            <a:pathLst>
              <a:path w="5590286" h="4893514">
                <a:moveTo>
                  <a:pt x="0" y="0"/>
                </a:moveTo>
                <a:lnTo>
                  <a:pt x="5590286" y="0"/>
                </a:lnTo>
                <a:lnTo>
                  <a:pt x="5590286" y="4893514"/>
                </a:lnTo>
                <a:lnTo>
                  <a:pt x="0" y="4893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4537" t="-26601" r="-74537" b="-33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7572" y="1287658"/>
            <a:ext cx="800974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Por que falar de resíduos sólidos orgânicos e biogás?</a:t>
            </a:r>
          </a:p>
        </p:txBody>
      </p:sp>
      <p:sp>
        <p:nvSpPr>
          <p:cNvPr id="14" name="Freeform 14"/>
          <p:cNvSpPr/>
          <p:nvPr/>
        </p:nvSpPr>
        <p:spPr>
          <a:xfrm>
            <a:off x="3088643" y="1973458"/>
            <a:ext cx="1354755" cy="1233995"/>
          </a:xfrm>
          <a:custGeom>
            <a:avLst/>
            <a:gdLst/>
            <a:ahLst/>
            <a:cxnLst/>
            <a:rect l="l" t="t" r="r" b="b"/>
            <a:pathLst>
              <a:path w="1354755" h="1233995">
                <a:moveTo>
                  <a:pt x="0" y="0"/>
                </a:moveTo>
                <a:lnTo>
                  <a:pt x="1354755" y="0"/>
                </a:lnTo>
                <a:lnTo>
                  <a:pt x="1354755" y="1233995"/>
                </a:lnTo>
                <a:lnTo>
                  <a:pt x="0" y="123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84841" t="-105491" r="-542945" b="-429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005236" y="6957369"/>
            <a:ext cx="374312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Autoria própria, 2026.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27942" y="1973458"/>
            <a:ext cx="9697717" cy="5079179"/>
          </a:xfrm>
          <a:custGeom>
            <a:avLst/>
            <a:gdLst/>
            <a:ahLst/>
            <a:cxnLst/>
            <a:rect l="l" t="t" r="r" b="b"/>
            <a:pathLst>
              <a:path w="9697717" h="5079179">
                <a:moveTo>
                  <a:pt x="0" y="0"/>
                </a:moveTo>
                <a:lnTo>
                  <a:pt x="9697716" y="0"/>
                </a:lnTo>
                <a:lnTo>
                  <a:pt x="9697716" y="5079180"/>
                </a:lnTo>
                <a:lnTo>
                  <a:pt x="0" y="5079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7572" y="1287658"/>
            <a:ext cx="273867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que é o biogás?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05236" y="7029450"/>
            <a:ext cx="374312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Sbera: EMBRAPA Suínos e Aves, 2019.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1828800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9753600" h="5486400">
                <a:moveTo>
                  <a:pt x="0" y="0"/>
                </a:moveTo>
                <a:lnTo>
                  <a:pt x="9753600" y="0"/>
                </a:lnTo>
                <a:lnTo>
                  <a:pt x="97536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05236" y="6957369"/>
            <a:ext cx="374312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Autoria própria, 2026.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262" y="2377288"/>
            <a:ext cx="9723076" cy="3713088"/>
          </a:xfrm>
          <a:custGeom>
            <a:avLst/>
            <a:gdLst/>
            <a:ahLst/>
            <a:cxnLst/>
            <a:rect l="l" t="t" r="r" b="b"/>
            <a:pathLst>
              <a:path w="9723076" h="3713088">
                <a:moveTo>
                  <a:pt x="0" y="0"/>
                </a:moveTo>
                <a:lnTo>
                  <a:pt x="9723076" y="0"/>
                </a:lnTo>
                <a:lnTo>
                  <a:pt x="9723076" y="3713088"/>
                </a:lnTo>
                <a:lnTo>
                  <a:pt x="0" y="3713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39" t="-39354" r="-3466" b="-200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7572" y="1287658"/>
            <a:ext cx="588499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Produção de biogás por setor no Brasil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05236" y="6271351"/>
            <a:ext cx="374312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Adaptado de CIBiogás, 2026.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7542613" y="1790611"/>
            <a:ext cx="1985859" cy="2647812"/>
          </a:xfrm>
          <a:custGeom>
            <a:avLst/>
            <a:gdLst/>
            <a:ahLst/>
            <a:cxnLst/>
            <a:rect l="l" t="t" r="r" b="b"/>
            <a:pathLst>
              <a:path w="1985859" h="2647812">
                <a:moveTo>
                  <a:pt x="0" y="0"/>
                </a:moveTo>
                <a:lnTo>
                  <a:pt x="1985860" y="0"/>
                </a:lnTo>
                <a:lnTo>
                  <a:pt x="1985860" y="2647812"/>
                </a:lnTo>
                <a:lnTo>
                  <a:pt x="0" y="2647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440" y="4016143"/>
            <a:ext cx="2204723" cy="2939631"/>
          </a:xfrm>
          <a:custGeom>
            <a:avLst/>
            <a:gdLst/>
            <a:ahLst/>
            <a:cxnLst/>
            <a:rect l="l" t="t" r="r" b="b"/>
            <a:pathLst>
              <a:path w="2204723" h="2939631">
                <a:moveTo>
                  <a:pt x="0" y="0"/>
                </a:moveTo>
                <a:lnTo>
                  <a:pt x="2204723" y="0"/>
                </a:lnTo>
                <a:lnTo>
                  <a:pt x="2204723" y="2939631"/>
                </a:lnTo>
                <a:lnTo>
                  <a:pt x="0" y="2939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6683833" y="3392934"/>
            <a:ext cx="858780" cy="243581"/>
          </a:xfrm>
          <a:custGeom>
            <a:avLst/>
            <a:gdLst/>
            <a:ahLst/>
            <a:cxnLst/>
            <a:rect l="l" t="t" r="r" b="b"/>
            <a:pathLst>
              <a:path w="858780" h="243581">
                <a:moveTo>
                  <a:pt x="0" y="0"/>
                </a:moveTo>
                <a:lnTo>
                  <a:pt x="858780" y="0"/>
                </a:lnTo>
                <a:lnTo>
                  <a:pt x="858780" y="243582"/>
                </a:lnTo>
                <a:lnTo>
                  <a:pt x="0" y="2435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13062" y="2603184"/>
            <a:ext cx="858780" cy="243581"/>
          </a:xfrm>
          <a:custGeom>
            <a:avLst/>
            <a:gdLst/>
            <a:ahLst/>
            <a:cxnLst/>
            <a:rect l="l" t="t" r="r" b="b"/>
            <a:pathLst>
              <a:path w="858780" h="243581">
                <a:moveTo>
                  <a:pt x="0" y="0"/>
                </a:moveTo>
                <a:lnTo>
                  <a:pt x="858780" y="0"/>
                </a:lnTo>
                <a:lnTo>
                  <a:pt x="858780" y="243581"/>
                </a:lnTo>
                <a:lnTo>
                  <a:pt x="0" y="2435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3871842" y="6035299"/>
            <a:ext cx="858780" cy="243581"/>
          </a:xfrm>
          <a:custGeom>
            <a:avLst/>
            <a:gdLst/>
            <a:ahLst/>
            <a:cxnLst/>
            <a:rect l="l" t="t" r="r" b="b"/>
            <a:pathLst>
              <a:path w="858780" h="243581">
                <a:moveTo>
                  <a:pt x="858780" y="0"/>
                </a:moveTo>
                <a:lnTo>
                  <a:pt x="0" y="0"/>
                </a:lnTo>
                <a:lnTo>
                  <a:pt x="0" y="243581"/>
                </a:lnTo>
                <a:lnTo>
                  <a:pt x="858780" y="243581"/>
                </a:lnTo>
                <a:lnTo>
                  <a:pt x="85878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25163" y="4821206"/>
            <a:ext cx="858780" cy="243581"/>
          </a:xfrm>
          <a:custGeom>
            <a:avLst/>
            <a:gdLst/>
            <a:ahLst/>
            <a:cxnLst/>
            <a:rect l="l" t="t" r="r" b="b"/>
            <a:pathLst>
              <a:path w="858780" h="243581">
                <a:moveTo>
                  <a:pt x="0" y="0"/>
                </a:moveTo>
                <a:lnTo>
                  <a:pt x="858781" y="0"/>
                </a:lnTo>
                <a:lnTo>
                  <a:pt x="858781" y="243581"/>
                </a:lnTo>
                <a:lnTo>
                  <a:pt x="0" y="2435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64356" y="3479956"/>
            <a:ext cx="47625" cy="2857500"/>
          </a:xfrm>
          <a:custGeom>
            <a:avLst/>
            <a:gdLst/>
            <a:ahLst/>
            <a:cxnLst/>
            <a:rect l="l" t="t" r="r" b="b"/>
            <a:pathLst>
              <a:path w="47625" h="2857500">
                <a:moveTo>
                  <a:pt x="0" y="0"/>
                </a:moveTo>
                <a:lnTo>
                  <a:pt x="47625" y="0"/>
                </a:lnTo>
                <a:lnTo>
                  <a:pt x="47625" y="2857500"/>
                </a:lnTo>
                <a:lnTo>
                  <a:pt x="0" y="28575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444" b="-10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7263213" y="6197224"/>
            <a:ext cx="395545" cy="243581"/>
          </a:xfrm>
          <a:custGeom>
            <a:avLst/>
            <a:gdLst/>
            <a:ahLst/>
            <a:cxnLst/>
            <a:rect l="l" t="t" r="r" b="b"/>
            <a:pathLst>
              <a:path w="395545" h="243581">
                <a:moveTo>
                  <a:pt x="0" y="0"/>
                </a:moveTo>
                <a:lnTo>
                  <a:pt x="395545" y="0"/>
                </a:lnTo>
                <a:lnTo>
                  <a:pt x="395545" y="243581"/>
                </a:lnTo>
                <a:lnTo>
                  <a:pt x="0" y="2435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71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42613" y="4428898"/>
            <a:ext cx="1985859" cy="2647812"/>
          </a:xfrm>
          <a:custGeom>
            <a:avLst/>
            <a:gdLst/>
            <a:ahLst/>
            <a:cxnLst/>
            <a:rect l="l" t="t" r="r" b="b"/>
            <a:pathLst>
              <a:path w="1985859" h="2647812">
                <a:moveTo>
                  <a:pt x="0" y="0"/>
                </a:moveTo>
                <a:lnTo>
                  <a:pt x="1985860" y="0"/>
                </a:lnTo>
                <a:lnTo>
                  <a:pt x="1985860" y="2647813"/>
                </a:lnTo>
                <a:lnTo>
                  <a:pt x="0" y="26478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730622" y="4166362"/>
            <a:ext cx="2090733" cy="2910348"/>
          </a:xfrm>
          <a:custGeom>
            <a:avLst/>
            <a:gdLst/>
            <a:ahLst/>
            <a:cxnLst/>
            <a:rect l="l" t="t" r="r" b="b"/>
            <a:pathLst>
              <a:path w="2090733" h="2910348">
                <a:moveTo>
                  <a:pt x="0" y="0"/>
                </a:moveTo>
                <a:lnTo>
                  <a:pt x="2090733" y="0"/>
                </a:lnTo>
                <a:lnTo>
                  <a:pt x="2090733" y="2910349"/>
                </a:lnTo>
                <a:lnTo>
                  <a:pt x="0" y="2910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2905" b="-32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0440" y="1773433"/>
            <a:ext cx="2911350" cy="2134405"/>
          </a:xfrm>
          <a:custGeom>
            <a:avLst/>
            <a:gdLst/>
            <a:ahLst/>
            <a:cxnLst/>
            <a:rect l="l" t="t" r="r" b="b"/>
            <a:pathLst>
              <a:path w="2911350" h="2134405">
                <a:moveTo>
                  <a:pt x="0" y="0"/>
                </a:moveTo>
                <a:lnTo>
                  <a:pt x="2911351" y="0"/>
                </a:lnTo>
                <a:lnTo>
                  <a:pt x="2911351" y="2134405"/>
                </a:lnTo>
                <a:lnTo>
                  <a:pt x="0" y="213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1883" b="-499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472077" y="5606174"/>
            <a:ext cx="1522611" cy="1182099"/>
          </a:xfrm>
          <a:custGeom>
            <a:avLst/>
            <a:gdLst/>
            <a:ahLst/>
            <a:cxnLst/>
            <a:rect l="l" t="t" r="r" b="b"/>
            <a:pathLst>
              <a:path w="1522611" h="1182099">
                <a:moveTo>
                  <a:pt x="0" y="0"/>
                </a:moveTo>
                <a:lnTo>
                  <a:pt x="1522611" y="0"/>
                </a:lnTo>
                <a:lnTo>
                  <a:pt x="1522611" y="1182099"/>
                </a:lnTo>
                <a:lnTo>
                  <a:pt x="0" y="11820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97572" y="1287658"/>
            <a:ext cx="706564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Rotas de produção de biogás a partir de R.S.O.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94982" y="3314700"/>
            <a:ext cx="226648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Aterro com captação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33742" y="2534474"/>
            <a:ext cx="127539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Via úmida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60044" y="5854324"/>
            <a:ext cx="154667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Via </a:t>
            </a:r>
            <a:r>
              <a:rPr lang="en-US" sz="2000" b="1" dirty="0" err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seca</a:t>
            </a:r>
            <a:r>
              <a:rPr lang="en-US" sz="2000" b="1" dirty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/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83944" y="4752496"/>
            <a:ext cx="127539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Via úmida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72077" y="6128514"/>
            <a:ext cx="154667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estágio sólido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30926" y="929856"/>
            <a:ext cx="125853" cy="1258529"/>
          </a:xfrm>
          <a:custGeom>
            <a:avLst/>
            <a:gdLst/>
            <a:ahLst/>
            <a:cxnLst/>
            <a:rect l="l" t="t" r="r" b="b"/>
            <a:pathLst>
              <a:path w="125853" h="1258529">
                <a:moveTo>
                  <a:pt x="0" y="0"/>
                </a:moveTo>
                <a:lnTo>
                  <a:pt x="125853" y="0"/>
                </a:lnTo>
                <a:lnTo>
                  <a:pt x="125853" y="1258529"/>
                </a:lnTo>
                <a:lnTo>
                  <a:pt x="0" y="1258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60015" y="2408760"/>
            <a:ext cx="409614" cy="381453"/>
          </a:xfrm>
          <a:custGeom>
            <a:avLst/>
            <a:gdLst/>
            <a:ahLst/>
            <a:cxnLst/>
            <a:rect l="l" t="t" r="r" b="b"/>
            <a:pathLst>
              <a:path w="409614" h="381453">
                <a:moveTo>
                  <a:pt x="0" y="0"/>
                </a:moveTo>
                <a:lnTo>
                  <a:pt x="409614" y="0"/>
                </a:lnTo>
                <a:lnTo>
                  <a:pt x="409614" y="381453"/>
                </a:lnTo>
                <a:lnTo>
                  <a:pt x="0" y="38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990866" y="2388410"/>
            <a:ext cx="404931" cy="401802"/>
          </a:xfrm>
          <a:custGeom>
            <a:avLst/>
            <a:gdLst/>
            <a:ahLst/>
            <a:cxnLst/>
            <a:rect l="l" t="t" r="r" b="b"/>
            <a:pathLst>
              <a:path w="404931" h="401802">
                <a:moveTo>
                  <a:pt x="0" y="0"/>
                </a:moveTo>
                <a:lnTo>
                  <a:pt x="404930" y="0"/>
                </a:lnTo>
                <a:lnTo>
                  <a:pt x="404930" y="401803"/>
                </a:lnTo>
                <a:lnTo>
                  <a:pt x="0" y="4018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7572" y="1287658"/>
            <a:ext cx="564916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Digestão anaeróbia em estágio sólido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40965" y="1197171"/>
            <a:ext cx="357497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Solid-state anaerobic digestion</a:t>
            </a:r>
          </a:p>
          <a:p>
            <a:pPr algn="l">
              <a:lnSpc>
                <a:spcPts val="2592"/>
              </a:lnSpc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Dry digestion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1520" y="2475661"/>
            <a:ext cx="3887228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2"/>
              </a:lnSpc>
            </a:pPr>
            <a:r>
              <a:rPr lang="en-US" sz="21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Vantagens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Teor de sólidos totais &gt; 15%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Menor demanda de água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Menor demanda de espaço para reator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Maior produção por volume de reator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Digestato sólido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34852" y="2475661"/>
            <a:ext cx="3887228" cy="29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2"/>
              </a:lnSpc>
            </a:pPr>
            <a:r>
              <a:rPr lang="en-US" sz="2160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Desafios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Menor homogeneização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Risco de zona seca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Compactação do substrato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Menor contato microbiano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Dificuldade no controle do pH e umidade</a:t>
            </a:r>
          </a:p>
          <a:p>
            <a:pPr marL="466347" lvl="1" indent="-233174" algn="just">
              <a:lnSpc>
                <a:spcPts val="2592"/>
              </a:lnSpc>
              <a:buFont typeface="Arial"/>
              <a:buChar char="•"/>
            </a:pPr>
            <a:r>
              <a:rPr lang="en-US" sz="21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Maior sensibilidade à relação C/N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3" y="50797"/>
            <a:ext cx="5760720" cy="1097280"/>
            <a:chOff x="0" y="0"/>
            <a:chExt cx="7680960" cy="1463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80960" cy="1463040"/>
            </a:xfrm>
            <a:custGeom>
              <a:avLst/>
              <a:gdLst/>
              <a:ahLst/>
              <a:cxnLst/>
              <a:rect l="l" t="t" r="r" b="b"/>
              <a:pathLst>
                <a:path w="7680960" h="1463040">
                  <a:moveTo>
                    <a:pt x="0" y="0"/>
                  </a:moveTo>
                  <a:lnTo>
                    <a:pt x="7680960" y="0"/>
                  </a:lnTo>
                  <a:lnTo>
                    <a:pt x="7680960" y="1463040"/>
                  </a:lnTo>
                  <a:lnTo>
                    <a:pt x="0" y="146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6740" y="76171"/>
            <a:ext cx="955511" cy="517474"/>
            <a:chOff x="0" y="0"/>
            <a:chExt cx="1536167" cy="831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192" cy="831977"/>
            </a:xfrm>
            <a:custGeom>
              <a:avLst/>
              <a:gdLst/>
              <a:ahLst/>
              <a:cxnLst/>
              <a:rect l="l" t="t" r="r" b="b"/>
              <a:pathLst>
                <a:path w="1536192" h="831977">
                  <a:moveTo>
                    <a:pt x="0" y="0"/>
                  </a:moveTo>
                  <a:lnTo>
                    <a:pt x="1536192" y="0"/>
                  </a:lnTo>
                  <a:lnTo>
                    <a:pt x="1536192" y="831977"/>
                  </a:lnTo>
                  <a:lnTo>
                    <a:pt x="0" y="83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66551" y="76171"/>
            <a:ext cx="769223" cy="492976"/>
            <a:chOff x="0" y="0"/>
            <a:chExt cx="1536167" cy="984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192" cy="984504"/>
            </a:xfrm>
            <a:custGeom>
              <a:avLst/>
              <a:gdLst/>
              <a:ahLst/>
              <a:cxnLst/>
              <a:rect l="l" t="t" r="r" b="b"/>
              <a:pathLst>
                <a:path w="1536192" h="984504">
                  <a:moveTo>
                    <a:pt x="0" y="0"/>
                  </a:moveTo>
                  <a:lnTo>
                    <a:pt x="1536192" y="0"/>
                  </a:lnTo>
                  <a:lnTo>
                    <a:pt x="1536192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37048" y="76171"/>
            <a:ext cx="1091403" cy="393954"/>
            <a:chOff x="0" y="0"/>
            <a:chExt cx="1455204" cy="525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166" cy="525272"/>
            </a:xfrm>
            <a:custGeom>
              <a:avLst/>
              <a:gdLst/>
              <a:ahLst/>
              <a:cxnLst/>
              <a:rect l="l" t="t" r="r" b="b"/>
              <a:pathLst>
                <a:path w="1455166" h="525272">
                  <a:moveTo>
                    <a:pt x="0" y="0"/>
                  </a:moveTo>
                  <a:lnTo>
                    <a:pt x="1455166" y="0"/>
                  </a:lnTo>
                  <a:lnTo>
                    <a:pt x="1455166" y="525272"/>
                  </a:lnTo>
                  <a:lnTo>
                    <a:pt x="0" y="52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73874" y="76171"/>
            <a:ext cx="916354" cy="383546"/>
          </a:xfrm>
          <a:custGeom>
            <a:avLst/>
            <a:gdLst/>
            <a:ahLst/>
            <a:cxnLst/>
            <a:rect l="l" t="t" r="r" b="b"/>
            <a:pathLst>
              <a:path w="916354" h="383546">
                <a:moveTo>
                  <a:pt x="0" y="0"/>
                </a:moveTo>
                <a:lnTo>
                  <a:pt x="916354" y="0"/>
                </a:lnTo>
                <a:lnTo>
                  <a:pt x="916354" y="383547"/>
                </a:lnTo>
                <a:lnTo>
                  <a:pt x="0" y="38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7722" y="2023630"/>
            <a:ext cx="9698156" cy="3803645"/>
          </a:xfrm>
          <a:custGeom>
            <a:avLst/>
            <a:gdLst/>
            <a:ahLst/>
            <a:cxnLst/>
            <a:rect l="l" t="t" r="r" b="b"/>
            <a:pathLst>
              <a:path w="9698156" h="3803645">
                <a:moveTo>
                  <a:pt x="0" y="0"/>
                </a:moveTo>
                <a:lnTo>
                  <a:pt x="9698156" y="0"/>
                </a:lnTo>
                <a:lnTo>
                  <a:pt x="9698156" y="3803644"/>
                </a:lnTo>
                <a:lnTo>
                  <a:pt x="0" y="380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37" t="-28683" r="-1327" b="-18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7572" y="1287658"/>
            <a:ext cx="564916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en-US" sz="2859" b="1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Processo de D.A. em estágio sólido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591069" y="5696991"/>
            <a:ext cx="4162531" cy="1618209"/>
            <a:chOff x="0" y="0"/>
            <a:chExt cx="5550042" cy="215761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50156"/>
              <a:ext cx="4574682" cy="1200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31"/>
                </a:lnSpc>
              </a:pPr>
              <a:r>
                <a:rPr lang="en-US" sz="2859" b="1" dirty="0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Por </a:t>
              </a:r>
              <a:r>
                <a:rPr lang="en-US" sz="2859" b="1" dirty="0" err="1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</a:t>
              </a:r>
              <a:r>
                <a:rPr lang="en-US" sz="2859" b="1" dirty="0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59" b="1" dirty="0" err="1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aplicar</a:t>
              </a:r>
              <a:r>
                <a:rPr lang="en-US" sz="2859" b="1" dirty="0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59" b="1" dirty="0" err="1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essa</a:t>
              </a:r>
              <a:r>
                <a:rPr lang="en-US" sz="2859" b="1" dirty="0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59" b="1" dirty="0" err="1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estratégia</a:t>
              </a:r>
              <a:r>
                <a:rPr lang="en-US" sz="2859" b="1" dirty="0">
                  <a:solidFill>
                    <a:srgbClr val="0070C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?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124028">
              <a:off x="4045494" y="25773"/>
              <a:ext cx="1467041" cy="2106065"/>
            </a:xfrm>
            <a:custGeom>
              <a:avLst/>
              <a:gdLst/>
              <a:ahLst/>
              <a:cxnLst/>
              <a:rect l="l" t="t" r="r" b="b"/>
              <a:pathLst>
                <a:path w="1467041" h="2106065">
                  <a:moveTo>
                    <a:pt x="0" y="0"/>
                  </a:moveTo>
                  <a:lnTo>
                    <a:pt x="1467041" y="0"/>
                  </a:lnTo>
                  <a:lnTo>
                    <a:pt x="1467041" y="2106066"/>
                  </a:lnTo>
                  <a:lnTo>
                    <a:pt x="0" y="2106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029" r="-239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05236" y="5829821"/>
            <a:ext cx="374312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560">
                <a:solidFill>
                  <a:srgbClr val="0070C0"/>
                </a:solidFill>
                <a:latin typeface="Calibri (MS)"/>
                <a:ea typeface="Calibri (MS)"/>
                <a:cs typeface="Calibri (MS)"/>
                <a:sym typeface="Calibri (MS)"/>
              </a:rPr>
              <a:t>Fonte: Autoria própria, 2026.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694</Words>
  <Application>Microsoft Office PowerPoint</Application>
  <PresentationFormat>Personalizar</PresentationFormat>
  <Paragraphs>195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Calibri (MS)</vt:lpstr>
      <vt:lpstr>Arial</vt:lpstr>
      <vt:lpstr>Calibri (MS) Bold</vt:lpstr>
      <vt:lpstr>Times New Roman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Palestra Larissa - ConReSol 2026.pptx</dc:title>
  <cp:lastModifiedBy>Larissa Pereira</cp:lastModifiedBy>
  <cp:revision>3</cp:revision>
  <dcterms:created xsi:type="dcterms:W3CDTF">2006-08-16T00:00:00Z</dcterms:created>
  <dcterms:modified xsi:type="dcterms:W3CDTF">2026-05-06T01:52:40Z</dcterms:modified>
  <dc:identifier>DAHIDiiYunw</dc:identifier>
</cp:coreProperties>
</file>