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customXml/itemProps1.xml" ContentType="application/vnd.openxmlformats-officedocument.customXmlProperties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4"/>
  </p:sldMasterIdLst>
  <p:notesMasterIdLst>
    <p:notesMasterId r:id="rId2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8288000" cy="10287000"/>
  <p:notesSz cx="6858000" cy="9144000"/>
  <p:custDataLst>
    <p:custData r:id="rId1"/>
    <p:custData r:id="rId2"/>
    <p:custData r:id="rId3"/>
  </p:custDataLst>
  <p:defaultTextStyle>
    <a:defPPr>
      <a:defRPr lang="en-US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" d="2"/>
          <a:sy n="1" d="2"/>
        </p:scale>
        <p:origin x="0" y="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7608060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541066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9421C7-D878-4E32-8040-FC7C87CA86C7}" type="datetimeFigureOut">
              <a:rPr/>
              <a:t>29/04/2026</a:t>
            </a:fld>
            <a:endParaRPr lang="pt-BR"/>
          </a:p>
        </p:txBody>
      </p:sp>
      <p:sp>
        <p:nvSpPr>
          <p:cNvPr id="357446425" name="Espaço Reservado para Imagem de Slid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pt-BR"/>
          </a:p>
        </p:txBody>
      </p:sp>
      <p:sp>
        <p:nvSpPr>
          <p:cNvPr id="574293614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pt-BR"/>
              <a:t>Clique para editar os estilos de texto Mestres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1542237508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353560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2F9F92-7943-47D1-BC28-DF408EDC478F}" type="slidenum">
              <a:r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B875F7-AD73-A350-3796-27271B95425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C4F990-36AF-B110-230E-55D8EAC215F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1D6A45-411C-E926-2822-081D00C4B18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2443F1-7556-2EF5-7456-BC85BD4AA23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24507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6711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26578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7C8C17-957D-76A2-4D43-65294CF6C58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9547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98763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242696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C9BE24-2175-ED5C-E931-ED0BA19C67F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09064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977108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82754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6E4ED7-7E49-4BA0-DCB2-6F491034214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219973-4685-7EFC-F95F-170D2C0CF6F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DB6AB4-2E91-2A0C-930D-8C3AB223A5B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FE5289-0CC6-7999-F150-01BDE0E6BDC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00D7F7-D7B1-28B1-6E8C-52E92D83C25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8C74F7-BAB6-EFFA-40AC-AFEDDF007B2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7B7B23-1FFC-E8DE-205A-FEB0C6E7655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986573-DC3A-D9E4-AE10-E0B2BED4D7D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E75092-03D6-6BC1-012E-46C14547FBC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AF9394-4D72-7565-2BA7-6607526B821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3754A4-D429-96B8-7980-E7473235DDF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710204-F586-5C68-567D-C7325CE1CE1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B42B15-BF17-28E5-AAF3-B6FB976086E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47D2B3-8F00-F704-D04A-4CF7E912772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0B1299-4B23-3844-02F3-1FAE790DF87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6732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3365308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5009547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24131447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433615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9464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04125102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9084750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41830248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23544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46063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12916696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39210676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774822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39602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 standalone="yes"?>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_Main Title & Subtitle" preserve="0" showMasterPhAnim="0" showMasterSp="1" userDrawn="1"><p:cSld name="1_Main Title &amp; Subtitle"><p:spTree><p:nvGrpSpPr><p:cNvPr id="1" name=""></p:cNvPr><p:cNvGrpSpPr/><p:nvPr></p:nvPr></p:nvGrpSpPr><p:grpSpPr bwMode="auto"><a:xfrm><a:off x="0" y="0"></a:off><a:ext cx="0" cy="0"></a:ext><a:chOff x="0" y="0"></a:chOff><a:chExt cx="0" cy="0"></a:chExt></a:xfrm></p:grpSpPr><p:sp><p:nvSpPr><p:cNvPr id="457841796" name="Google Shape;11;p21"></p:cNvPr><p:cNvSpPr txBox="1"><a:spLocks noGrp="1"></a:spLocks></p:cNvSpPr><p:nvPr><p:ph type="title"></p:ph></p:nvPr></p:nvSpPr><p:spPr bwMode="auto"><a:xfrm><a:off x="1384500" y="843250"></a:off><a:ext cx="15519000" cy="1206000"></a:ext></a:xfrm><a:prstGeom prst="rect"><a:avLst/></a:prstGeom><a:noFill/><a:ln><a:noFill/></a:ln><a:effectLst><a:outerShdw blurRad="57150" dist="19050" dir="5400000" algn="bl" rotWithShape="0"><a:srgbClr val="000000"><a:alpha val="14901"></a:alpha></a:srgbClr></a:outerShdw></a:effectLst></p:spPr><p:txBody><a:bodyPr spcFirstLastPara="1" wrap="square" lIns="91425" tIns="91425" rIns="91425" bIns="91425" anchor="t" anchorCtr="0"><a:noAutofit/></a:bodyPr><a:lstStyle><a:lvl1pPr marR="0" lvl="0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1pPr><a:lvl2pPr marR="0" lvl="1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2pPr><a:lvl3pPr marR="0" lvl="2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3pPr><a:lvl4pPr marR="0" lvl="3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4pPr><a:lvl5pPr marR="0" lvl="4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5pPr><a:lvl6pPr marR="0" lvl="5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6pPr><a:lvl7pPr marR="0" lvl="6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7pPr><a:lvl8pPr marR="0" lvl="7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8pPr><a:lvl9pPr marR="0" lvl="8" algn="l" rtl="0"><a:lnSpc><a:spcPct val="100000"></a:spcPct></a:lnSpc><a:spcBef><a:spcPts val="0"></a:spcPts></a:spcBef><a:spcAft><a:spcPts val="0"></a:spcPts></a:spcAft><a:buClr><a:srgbClr val="F2F2F2"></a:srgbClr></a:buClr><a:buSzPts val="2500"></a:buSzPts><a:buFont typeface="Montserrat"></a:buFont><a:buNone/><a:defRPr sz="5000" b="1" i="0" u="none" strike="noStrike" cap="none"><a:solidFill><a:srgbClr val="F2F2F2"></a:srgbClr></a:solidFill><a:latin typeface="Montserrat"></a:latin><a:ea typeface="Montserrat"></a:ea><a:cs typeface="Montserrat"></a:cs></a:defRPr></a:lvl9pPr></a:lstStyle><a:p><a:pPr><a:defRPr></a:defRPr></a:pPr><a:endParaRPr></a:endParaRPr></a:p></p:txBody></p:sp><p:sp><p:nvSpPr><p:cNvPr id="271551968" name="Google Shape;12;p21"></p:cNvPr><p:cNvSpPr txBox="1"><a:spLocks noGrp="1"></a:spLocks></p:cNvSpPr><p:nvPr><p:ph type="body" idx="1"></p:ph></p:nvPr></p:nvSpPr><p:spPr bwMode="auto"><a:xfrm><a:off x="1671000" y="2539900"></a:off><a:ext cx="14946000" cy="5414400"></a:ext></a:xfrm><a:prstGeom prst="rect"><a:avLst/></a:prstGeom><a:noFill/><a:ln><a:noFill/></a:ln><a:effectLst><a:outerShdw blurRad="57150" dist="19050" dir="5400000" algn="bl" rotWithShape="0"><a:srgbClr val="000000"><a:alpha val="1960"></a:alpha></a:srgbClr></a:outerShdw></a:effectLst></p:spPr><p:txBody><a:bodyPr spcFirstLastPara="1" wrap="square" lIns="91425" tIns="91425" rIns="91425" bIns="91425" anchor="t" anchorCtr="0"><a:noAutofit/></a:bodyPr><a:lstStyle><a:lvl1pPr marL="914400" marR="0" lvl="0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●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1pPr><a:lvl2pPr marL="1828800" marR="0" lvl="1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○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2pPr><a:lvl3pPr marL="2743200" marR="0" lvl="2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■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3pPr><a:lvl4pPr marL="3657600" marR="0" lvl="3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●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4pPr><a:lvl5pPr marL="4572000" marR="0" lvl="4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○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5pPr><a:lvl6pPr marL="5486400" marR="0" lvl="5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■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6pPr><a:lvl7pPr marL="6400800" marR="0" lvl="6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●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7pPr><a:lvl8pPr marL="7315200" marR="0" lvl="7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○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8pPr><a:lvl9pPr marL="8229600" marR="0" lvl="8" indent="-635000" algn="l" rtl="0"><a:lnSpc><a:spcPct val="100000"></a:spcPct></a:lnSpc><a:spcBef><a:spcPts val="0"></a:spcPts></a:spcBef><a:spcAft><a:spcPts val="0"></a:spcPts></a:spcAft><a:buClr><a:schemeClr val="lt1"></a:schemeClr></a:buClr><a:buSzPts val="1400"></a:buSzPts><a:buFont typeface="Montserrat SemiBold"></a:buFont><a:buChar char="■"></a:buChar><a:defRPr sz="2800" b="0" i="0" u="none" strike="noStrike" cap="none"><a:solidFill><a:schemeClr val="lt1"></a:schemeClr></a:solidFill><a:latin typeface="Montserrat SemiBold"></a:latin><a:ea typeface="Montserrat SemiBold"></a:ea><a:cs typeface="Montserrat SemiBold"></a:cs></a:defRPr></a:lvl9pPr></a:lstStyle><a:p><a:pPr><a:defRPr></a:defRPr></a:pPr><a:endParaRPr></a:endParaRPr></a:p></p:txBody></p:sp></p:spTree></p:cSld><p:clrMapOvr><a:masterClrMapping/></p:clrMapOvr>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24506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6832864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0715741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86882290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06542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706606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39004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7550117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9872499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226065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61168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6936022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3753219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9202326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83436616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497437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5686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9437633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9642361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8885089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603590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5870546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93915309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9426673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80156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7781414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200777670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95967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0620011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54353136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472778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557750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86640461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3723532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4603703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35566660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18347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8164165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33866138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9046943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7340892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07487966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903979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22408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9937205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1344824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188717417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00356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g"/><Relationship Id="rId7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3.jpg"/><Relationship Id="rId5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029154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269931640" name="Group 3"/>
          <p:cNvGrpSpPr/>
          <p:nvPr/>
        </p:nvGrpSpPr>
        <p:grpSpPr bwMode="auto">
          <a:xfrm>
            <a:off x="13249" y="14907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/>
            </a:blipFill>
          </p:spPr>
        </p:sp>
      </p:grpSp>
      <p:grpSp>
        <p:nvGrpSpPr>
          <p:cNvPr id="1701064126" name="Group 5"/>
          <p:cNvGrpSpPr/>
          <p:nvPr/>
        </p:nvGrpSpPr>
        <p:grpSpPr bwMode="auto">
          <a:xfrm>
            <a:off x="3542528" y="3219983"/>
            <a:ext cx="3916623" cy="3441459"/>
            <a:chOff x="0" y="0"/>
            <a:chExt cx="5222163" cy="4588612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5222113" cy="4588637"/>
            </a:xfrm>
            <a:custGeom>
              <a:avLst/>
              <a:gdLst/>
              <a:ahLst/>
              <a:cxnLst/>
              <a:rect l="l" t="t" r="r" b="b"/>
              <a:pathLst>
                <a:path w="5222113" h="4588637" fill="norm" stroke="1" extrusionOk="0">
                  <a:moveTo>
                    <a:pt x="0" y="0"/>
                  </a:moveTo>
                  <a:lnTo>
                    <a:pt x="5222113" y="0"/>
                  </a:lnTo>
                  <a:lnTo>
                    <a:pt x="5222113" y="4588637"/>
                  </a:lnTo>
                  <a:lnTo>
                    <a:pt x="0" y="45886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-1213" r="0" b="-1212"/>
              </a:stretch>
            </a:blipFill>
          </p:spPr>
        </p:sp>
      </p:grpSp>
      <p:sp>
        <p:nvSpPr>
          <p:cNvPr id="893832720" name="TextBox 7"/>
          <p:cNvSpPr txBox="1"/>
          <p:nvPr/>
        </p:nvSpPr>
        <p:spPr bwMode="auto">
          <a:xfrm>
            <a:off x="17755" y="8598358"/>
            <a:ext cx="8970839" cy="170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Jonas Comin </a:t>
            </a:r>
            <a:r>
              <a:rPr lang="en-US" sz="4000" b="1">
                <a:solidFill>
                  <a:srgbClr val="000000"/>
                </a:solidFill>
                <a:latin typeface="Poppins Bold"/>
                <a:ea typeface="Poppins Bold"/>
                <a:cs typeface="Poppins Bold"/>
              </a:rPr>
              <a:t>​</a:t>
            </a:r>
            <a:endParaRPr lang="pt-BR"/>
          </a:p>
          <a:p>
            <a:pPr algn="ctr">
              <a:lnSpc>
                <a:spcPts val="4320"/>
              </a:lnSpc>
              <a:defRPr/>
            </a:pPr>
            <a:r>
              <a:rPr lang="pt-BR" sz="3600" i="1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Diretor-Secretário</a:t>
            </a:r>
            <a:r>
              <a:rPr lang="pt-BR" sz="3600" i="1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3600" i="1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do CFQ</a:t>
            </a:r>
            <a:endParaRPr lang="en-US" sz="3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algn="ctr">
              <a:lnSpc>
                <a:spcPts val="4320"/>
              </a:lnSpc>
              <a:defRPr/>
            </a:pPr>
            <a:endParaRPr lang="en-US" sz="3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826489325" name="TextBox 8"/>
          <p:cNvSpPr txBox="1"/>
          <p:nvPr/>
        </p:nvSpPr>
        <p:spPr bwMode="auto">
          <a:xfrm>
            <a:off x="7459141" y="2570182"/>
            <a:ext cx="7935693" cy="4860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54"/>
              </a:lnSpc>
              <a:defRPr/>
            </a:pPr>
            <a:r>
              <a:rPr lang="en-US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ATUAÇÃO DOS PROFISSIONAIS DA QUÍMICA NO GER</a:t>
            </a:r>
            <a:r>
              <a:rPr lang="pt-BR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E</a:t>
            </a:r>
            <a:r>
              <a:rPr lang="en-US" sz="54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NCIAMENTO DE RESÍDUOS SÓLIDOS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2003768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929535435" name="Group 3"/>
          <p:cNvGrpSpPr/>
          <p:nvPr/>
        </p:nvGrpSpPr>
        <p:grpSpPr bwMode="auto">
          <a:xfrm>
            <a:off x="732787" y="2108540"/>
            <a:ext cx="17262538" cy="1475994"/>
            <a:chOff x="0" y="0"/>
            <a:chExt cx="23016718" cy="196799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3016718" cy="1967992"/>
            </a:xfrm>
            <a:custGeom>
              <a:avLst/>
              <a:gdLst/>
              <a:ahLst/>
              <a:cxnLst/>
              <a:rect l="l" t="t" r="r" b="b"/>
              <a:pathLst>
                <a:path w="23016718" h="1967992" fill="norm" stroke="1" extrusionOk="0">
                  <a:moveTo>
                    <a:pt x="0" y="0"/>
                  </a:moveTo>
                  <a:lnTo>
                    <a:pt x="23016718" y="0"/>
                  </a:lnTo>
                  <a:lnTo>
                    <a:pt x="23016718" y="1967992"/>
                  </a:lnTo>
                  <a:lnTo>
                    <a:pt x="0" y="1967992"/>
                  </a:lnTo>
                  <a:close/>
                </a:path>
              </a:pathLst>
            </a:custGeom>
            <a:blipFill rotWithShape="1">
              <a:blip r:embed="rId4">
                <a:alphaModFix amt="0"/>
              </a:blip>
              <a:stretch>
                <a:fillRect l="0" t="-177729" r="0" b="-177729"/>
              </a:stretch>
            </a:blipFill>
          </p:spPr>
        </p:sp>
      </p:grpSp>
      <p:grpSp>
        <p:nvGrpSpPr>
          <p:cNvPr id="1401594875" name="Group 5"/>
          <p:cNvGrpSpPr/>
          <p:nvPr/>
        </p:nvGrpSpPr>
        <p:grpSpPr bwMode="auto">
          <a:xfrm>
            <a:off x="732787" y="2051389"/>
            <a:ext cx="17262586" cy="1533163"/>
            <a:chOff x="0" y="0"/>
            <a:chExt cx="23016782" cy="2044217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3016718" cy="2044192"/>
            </a:xfrm>
            <a:custGeom>
              <a:avLst/>
              <a:gdLst/>
              <a:ahLst/>
              <a:cxnLst/>
              <a:rect l="l" t="t" r="r" b="b"/>
              <a:pathLst>
                <a:path w="23016718" h="2044192" fill="norm" stroke="1" extrusionOk="0">
                  <a:moveTo>
                    <a:pt x="0" y="0"/>
                  </a:moveTo>
                  <a:lnTo>
                    <a:pt x="23016718" y="0"/>
                  </a:lnTo>
                  <a:lnTo>
                    <a:pt x="23016718" y="2044192"/>
                  </a:lnTo>
                  <a:lnTo>
                    <a:pt x="0" y="2044192"/>
                  </a:lnTo>
                  <a:close/>
                </a:path>
              </a:pathLst>
            </a:custGeom>
            <a:blipFill rotWithShape="1">
              <a:blip r:embed="rId5">
                <a:alphaModFix amt="0"/>
              </a:blip>
              <a:stretch>
                <a:fillRect l="0" t="-169240" r="0" b="-169241"/>
              </a:stretch>
            </a:blipFill>
          </p:spPr>
        </p:sp>
      </p:grpSp>
      <p:grpSp>
        <p:nvGrpSpPr>
          <p:cNvPr id="119639613" name="Group 7"/>
          <p:cNvGrpSpPr/>
          <p:nvPr/>
        </p:nvGrpSpPr>
        <p:grpSpPr bwMode="auto">
          <a:xfrm>
            <a:off x="732787" y="1994240"/>
            <a:ext cx="17262586" cy="1590313"/>
            <a:chOff x="0" y="0"/>
            <a:chExt cx="23016782" cy="2120417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23016781" cy="2120417"/>
            </a:xfrm>
            <a:custGeom>
              <a:avLst/>
              <a:gdLst/>
              <a:ahLst/>
              <a:cxnLst/>
              <a:rect l="l" t="t" r="r" b="b"/>
              <a:pathLst>
                <a:path w="23016781" h="2120417" fill="norm" stroke="1" extrusionOk="0">
                  <a:moveTo>
                    <a:pt x="0" y="0"/>
                  </a:moveTo>
                  <a:lnTo>
                    <a:pt x="23016781" y="0"/>
                  </a:lnTo>
                  <a:lnTo>
                    <a:pt x="23016781" y="2120417"/>
                  </a:lnTo>
                  <a:lnTo>
                    <a:pt x="0" y="2120417"/>
                  </a:lnTo>
                  <a:close/>
                </a:path>
              </a:pathLst>
            </a:custGeom>
            <a:blipFill rotWithShape="1">
              <a:blip r:embed="rId6">
                <a:alphaModFix amt="0"/>
              </a:blip>
              <a:stretch>
                <a:fillRect l="0" t="-161506" r="0" b="-161505"/>
              </a:stretch>
            </a:blipFill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57150"/>
              <a:ext cx="23016782" cy="2063267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just">
                <a:lnSpc>
                  <a:spcPts val="3779"/>
                </a:lnSpc>
                <a:defRPr/>
              </a:pP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Técnicos Químicos   (Resolução Normativa nº 300/2022)</a:t>
              </a:r>
              <a:endParaRPr/>
            </a:p>
          </p:txBody>
        </p:sp>
      </p:grpSp>
      <p:grpSp>
        <p:nvGrpSpPr>
          <p:cNvPr id="1278013936" name="Group 10"/>
          <p:cNvGrpSpPr/>
          <p:nvPr/>
        </p:nvGrpSpPr>
        <p:grpSpPr bwMode="auto">
          <a:xfrm>
            <a:off x="488004" y="2505399"/>
            <a:ext cx="152400" cy="628650"/>
            <a:chOff x="0" y="0"/>
            <a:chExt cx="203200" cy="838200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203200" cy="838200"/>
            </a:xfrm>
            <a:custGeom>
              <a:avLst/>
              <a:gdLst/>
              <a:ahLst/>
              <a:cxnLst/>
              <a:rect l="l" t="t" r="r" b="b"/>
              <a:pathLst>
                <a:path w="203200" h="838200" fill="norm" stroke="1" extrusionOk="0">
                  <a:moveTo>
                    <a:pt x="0" y="0"/>
                  </a:moveTo>
                  <a:lnTo>
                    <a:pt x="203200" y="0"/>
                  </a:lnTo>
                  <a:lnTo>
                    <a:pt x="203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/>
            </a:blipFill>
          </p:spPr>
        </p:sp>
      </p:grpSp>
      <p:grpSp>
        <p:nvGrpSpPr>
          <p:cNvPr id="1861697026" name="Group 14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5" name="Freeform 15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 l="0" t="0" r="-1" b="1"/>
              </a:stretch>
            </a:blipFill>
          </p:spPr>
        </p:sp>
      </p:grpSp>
      <p:sp>
        <p:nvSpPr>
          <p:cNvPr id="1392956101" name="TextBox 13"/>
          <p:cNvSpPr txBox="1"/>
          <p:nvPr/>
        </p:nvSpPr>
        <p:spPr bwMode="auto">
          <a:xfrm>
            <a:off x="476432" y="3578720"/>
            <a:ext cx="17074505" cy="203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120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Açúcar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Álcool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Alimentos;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Biocombustíveis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Celulose e Papel;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Cerâmica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Cervejaria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Curtimento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Meio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Ambiente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Metalurgia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Mineração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Petróleo 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Gás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Plásticos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Processamento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Madeira;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Saneamento;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Têxtil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Técnico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Viticultura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Enologia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entre outros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relacionados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 à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.</a:t>
            </a:r>
            <a:endParaRPr/>
          </a:p>
        </p:txBody>
      </p:sp>
      <p:sp>
        <p:nvSpPr>
          <p:cNvPr id="251811663" name="TextBox 19"/>
          <p:cNvSpPr txBox="1"/>
          <p:nvPr/>
        </p:nvSpPr>
        <p:spPr bwMode="auto">
          <a:xfrm>
            <a:off x="490901" y="7351124"/>
            <a:ext cx="10726397" cy="68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6249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Bacharel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e Licenciado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691549018" name="Group 7"/>
          <p:cNvGrpSpPr/>
          <p:nvPr/>
        </p:nvGrpSpPr>
        <p:grpSpPr bwMode="auto">
          <a:xfrm>
            <a:off x="797485" y="5962391"/>
            <a:ext cx="17262586" cy="1590313"/>
            <a:chOff x="0" y="0"/>
            <a:chExt cx="23016782" cy="2120417"/>
          </a:xfrm>
        </p:grpSpPr>
        <p:sp>
          <p:nvSpPr>
            <p:cNvPr id="19" name="Freeform 8"/>
            <p:cNvSpPr/>
            <p:nvPr/>
          </p:nvSpPr>
          <p:spPr bwMode="auto">
            <a:xfrm>
              <a:off x="0" y="0"/>
              <a:ext cx="23016781" cy="2120417"/>
            </a:xfrm>
            <a:custGeom>
              <a:avLst/>
              <a:gdLst/>
              <a:ahLst/>
              <a:cxnLst/>
              <a:rect l="l" t="t" r="r" b="b"/>
              <a:pathLst>
                <a:path w="23016781" h="2120417" fill="norm" stroke="1" extrusionOk="0">
                  <a:moveTo>
                    <a:pt x="0" y="0"/>
                  </a:moveTo>
                  <a:lnTo>
                    <a:pt x="23016781" y="0"/>
                  </a:lnTo>
                  <a:lnTo>
                    <a:pt x="23016781" y="2120417"/>
                  </a:lnTo>
                  <a:lnTo>
                    <a:pt x="0" y="2120417"/>
                  </a:lnTo>
                  <a:close/>
                </a:path>
              </a:pathLst>
            </a:custGeom>
            <a:blipFill rotWithShape="1">
              <a:blip r:embed="rId6">
                <a:alphaModFix amt="0"/>
              </a:blip>
              <a:stretch>
                <a:fillRect l="0" t="-161506" r="0" b="-161505"/>
              </a:stretch>
            </a:blipFill>
          </p:spPr>
        </p:sp>
        <p:sp>
          <p:nvSpPr>
            <p:cNvPr id="20" name="TextBox 9"/>
            <p:cNvSpPr txBox="1"/>
            <p:nvPr/>
          </p:nvSpPr>
          <p:spPr bwMode="auto">
            <a:xfrm>
              <a:off x="0" y="57150"/>
              <a:ext cx="23016782" cy="2063267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>
                <a:defRPr/>
              </a:pP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Químicos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(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Resolução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Normativa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nº 36/1974 e nº 94/1986) </a:t>
              </a:r>
              <a:endParaRPr lang="en-US" sz="4000">
                <a:solidFill>
                  <a:srgbClr val="000000"/>
                </a:solidFill>
                <a:latin typeface="Poppins Bold"/>
                <a:ea typeface="Poppins Bold"/>
                <a:cs typeface="Poppins Bold"/>
              </a:endParaRPr>
            </a:p>
          </p:txBody>
        </p:sp>
      </p:grpSp>
      <p:grpSp>
        <p:nvGrpSpPr>
          <p:cNvPr id="1683454033" name="Group 10"/>
          <p:cNvGrpSpPr/>
          <p:nvPr/>
        </p:nvGrpSpPr>
        <p:grpSpPr bwMode="auto">
          <a:xfrm>
            <a:off x="552702" y="6473550"/>
            <a:ext cx="152400" cy="628650"/>
            <a:chOff x="0" y="0"/>
            <a:chExt cx="203200" cy="838200"/>
          </a:xfrm>
        </p:grpSpPr>
        <p:sp>
          <p:nvSpPr>
            <p:cNvPr id="22" name="Freeform 11"/>
            <p:cNvSpPr/>
            <p:nvPr/>
          </p:nvSpPr>
          <p:spPr bwMode="auto">
            <a:xfrm>
              <a:off x="0" y="0"/>
              <a:ext cx="203200" cy="838200"/>
            </a:xfrm>
            <a:custGeom>
              <a:avLst/>
              <a:gdLst/>
              <a:ahLst/>
              <a:cxnLst/>
              <a:rect l="l" t="t" r="r" b="b"/>
              <a:pathLst>
                <a:path w="203200" h="838200" fill="norm" stroke="1" extrusionOk="0">
                  <a:moveTo>
                    <a:pt x="0" y="0"/>
                  </a:moveTo>
                  <a:lnTo>
                    <a:pt x="203200" y="0"/>
                  </a:lnTo>
                  <a:lnTo>
                    <a:pt x="203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9691280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864276070" name="Group 3"/>
          <p:cNvGrpSpPr/>
          <p:nvPr/>
        </p:nvGrpSpPr>
        <p:grpSpPr bwMode="auto">
          <a:xfrm>
            <a:off x="732787" y="2108540"/>
            <a:ext cx="17262538" cy="1475994"/>
            <a:chOff x="0" y="0"/>
            <a:chExt cx="23016718" cy="196799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3016718" cy="1967992"/>
            </a:xfrm>
            <a:custGeom>
              <a:avLst/>
              <a:gdLst/>
              <a:ahLst/>
              <a:cxnLst/>
              <a:rect l="l" t="t" r="r" b="b"/>
              <a:pathLst>
                <a:path w="23016718" h="1967992" fill="norm" stroke="1" extrusionOk="0">
                  <a:moveTo>
                    <a:pt x="0" y="0"/>
                  </a:moveTo>
                  <a:lnTo>
                    <a:pt x="23016718" y="0"/>
                  </a:lnTo>
                  <a:lnTo>
                    <a:pt x="23016718" y="1967992"/>
                  </a:lnTo>
                  <a:lnTo>
                    <a:pt x="0" y="1967992"/>
                  </a:lnTo>
                  <a:close/>
                </a:path>
              </a:pathLst>
            </a:custGeom>
            <a:blipFill rotWithShape="1">
              <a:blip r:embed="rId4">
                <a:alphaModFix amt="0"/>
              </a:blip>
              <a:stretch>
                <a:fillRect l="0" t="-177729" r="0" b="-177729"/>
              </a:stretch>
            </a:blipFill>
          </p:spPr>
        </p:sp>
      </p:grpSp>
      <p:grpSp>
        <p:nvGrpSpPr>
          <p:cNvPr id="76484676" name="Group 5"/>
          <p:cNvGrpSpPr/>
          <p:nvPr/>
        </p:nvGrpSpPr>
        <p:grpSpPr bwMode="auto">
          <a:xfrm>
            <a:off x="732787" y="2051389"/>
            <a:ext cx="17262586" cy="1533163"/>
            <a:chOff x="0" y="0"/>
            <a:chExt cx="23016782" cy="2044217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3016718" cy="2044192"/>
            </a:xfrm>
            <a:custGeom>
              <a:avLst/>
              <a:gdLst/>
              <a:ahLst/>
              <a:cxnLst/>
              <a:rect l="l" t="t" r="r" b="b"/>
              <a:pathLst>
                <a:path w="23016718" h="2044192" fill="norm" stroke="1" extrusionOk="0">
                  <a:moveTo>
                    <a:pt x="0" y="0"/>
                  </a:moveTo>
                  <a:lnTo>
                    <a:pt x="23016718" y="0"/>
                  </a:lnTo>
                  <a:lnTo>
                    <a:pt x="23016718" y="2044192"/>
                  </a:lnTo>
                  <a:lnTo>
                    <a:pt x="0" y="2044192"/>
                  </a:lnTo>
                  <a:close/>
                </a:path>
              </a:pathLst>
            </a:custGeom>
            <a:blipFill rotWithShape="1">
              <a:blip r:embed="rId5">
                <a:alphaModFix amt="0"/>
              </a:blip>
              <a:stretch>
                <a:fillRect l="0" t="-169240" r="0" b="-169241"/>
              </a:stretch>
            </a:blipFill>
          </p:spPr>
        </p:sp>
      </p:grpSp>
      <p:grpSp>
        <p:nvGrpSpPr>
          <p:cNvPr id="565301452" name="Group 7"/>
          <p:cNvGrpSpPr/>
          <p:nvPr/>
        </p:nvGrpSpPr>
        <p:grpSpPr bwMode="auto">
          <a:xfrm>
            <a:off x="732787" y="1994240"/>
            <a:ext cx="17262586" cy="1590313"/>
            <a:chOff x="0" y="0"/>
            <a:chExt cx="23016782" cy="2120417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23016781" cy="2120417"/>
            </a:xfrm>
            <a:custGeom>
              <a:avLst/>
              <a:gdLst/>
              <a:ahLst/>
              <a:cxnLst/>
              <a:rect l="l" t="t" r="r" b="b"/>
              <a:pathLst>
                <a:path w="23016781" h="2120417" fill="norm" stroke="1" extrusionOk="0">
                  <a:moveTo>
                    <a:pt x="0" y="0"/>
                  </a:moveTo>
                  <a:lnTo>
                    <a:pt x="23016781" y="0"/>
                  </a:lnTo>
                  <a:lnTo>
                    <a:pt x="23016781" y="2120417"/>
                  </a:lnTo>
                  <a:lnTo>
                    <a:pt x="0" y="2120417"/>
                  </a:lnTo>
                  <a:close/>
                </a:path>
              </a:pathLst>
            </a:custGeom>
            <a:blipFill rotWithShape="1">
              <a:blip r:embed="rId6">
                <a:alphaModFix amt="0"/>
              </a:blip>
              <a:stretch>
                <a:fillRect l="0" t="-161506" r="0" b="-161505"/>
              </a:stretch>
            </a:blipFill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57150"/>
              <a:ext cx="23016782" cy="2063267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just">
                <a:lnSpc>
                  <a:spcPts val="3779"/>
                </a:lnSpc>
                <a:defRPr/>
              </a:pP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Químicos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Industriais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   (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Resolução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Normativa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nº 198/2004)</a:t>
              </a:r>
              <a:endParaRPr/>
            </a:p>
          </p:txBody>
        </p:sp>
      </p:grpSp>
      <p:grpSp>
        <p:nvGrpSpPr>
          <p:cNvPr id="668582275" name="Group 10"/>
          <p:cNvGrpSpPr/>
          <p:nvPr/>
        </p:nvGrpSpPr>
        <p:grpSpPr bwMode="auto">
          <a:xfrm>
            <a:off x="488004" y="2505399"/>
            <a:ext cx="152400" cy="628650"/>
            <a:chOff x="0" y="0"/>
            <a:chExt cx="203200" cy="838200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203200" cy="838200"/>
            </a:xfrm>
            <a:custGeom>
              <a:avLst/>
              <a:gdLst/>
              <a:ahLst/>
              <a:cxnLst/>
              <a:rect l="l" t="t" r="r" b="b"/>
              <a:pathLst>
                <a:path w="203200" h="838200" fill="norm" stroke="1" extrusionOk="0">
                  <a:moveTo>
                    <a:pt x="0" y="0"/>
                  </a:moveTo>
                  <a:lnTo>
                    <a:pt x="203200" y="0"/>
                  </a:lnTo>
                  <a:lnTo>
                    <a:pt x="203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/>
            </a:blipFill>
          </p:spPr>
        </p:sp>
      </p:grpSp>
      <p:grpSp>
        <p:nvGrpSpPr>
          <p:cNvPr id="208529720" name="Group 14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5" name="Freeform 15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 l="0" t="0" r="-1" b="1"/>
              </a:stretch>
            </a:blipFill>
          </p:spPr>
        </p:sp>
      </p:grpSp>
      <p:grpSp>
        <p:nvGrpSpPr>
          <p:cNvPr id="1088609272" name="Group 7"/>
          <p:cNvGrpSpPr/>
          <p:nvPr/>
        </p:nvGrpSpPr>
        <p:grpSpPr bwMode="auto">
          <a:xfrm>
            <a:off x="862183" y="5962391"/>
            <a:ext cx="17262586" cy="1590313"/>
            <a:chOff x="0" y="0"/>
            <a:chExt cx="23016782" cy="2120417"/>
          </a:xfrm>
        </p:grpSpPr>
        <p:sp>
          <p:nvSpPr>
            <p:cNvPr id="19" name="Freeform 8"/>
            <p:cNvSpPr/>
            <p:nvPr/>
          </p:nvSpPr>
          <p:spPr bwMode="auto">
            <a:xfrm>
              <a:off x="0" y="0"/>
              <a:ext cx="23016781" cy="2120417"/>
            </a:xfrm>
            <a:custGeom>
              <a:avLst/>
              <a:gdLst/>
              <a:ahLst/>
              <a:cxnLst/>
              <a:rect l="l" t="t" r="r" b="b"/>
              <a:pathLst>
                <a:path w="23016781" h="2120417" fill="norm" stroke="1" extrusionOk="0">
                  <a:moveTo>
                    <a:pt x="0" y="0"/>
                  </a:moveTo>
                  <a:lnTo>
                    <a:pt x="23016781" y="0"/>
                  </a:lnTo>
                  <a:lnTo>
                    <a:pt x="23016781" y="2120417"/>
                  </a:lnTo>
                  <a:lnTo>
                    <a:pt x="0" y="2120417"/>
                  </a:lnTo>
                  <a:close/>
                </a:path>
              </a:pathLst>
            </a:custGeom>
            <a:blipFill rotWithShape="1">
              <a:blip r:embed="rId6">
                <a:alphaModFix amt="0"/>
              </a:blip>
              <a:stretch>
                <a:fillRect l="0" t="-161506" r="0" b="-161505"/>
              </a:stretch>
            </a:blipFill>
          </p:spPr>
        </p:sp>
        <p:sp>
          <p:nvSpPr>
            <p:cNvPr id="20" name="TextBox 9"/>
            <p:cNvSpPr txBox="1"/>
            <p:nvPr/>
          </p:nvSpPr>
          <p:spPr bwMode="auto">
            <a:xfrm>
              <a:off x="0" y="57150"/>
              <a:ext cx="23016782" cy="2063267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>
                <a:defRPr/>
              </a:pP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Engenheiros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Químicos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(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Resolução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Normativa</a:t>
              </a: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 nº 198/2004) </a:t>
              </a:r>
              <a:endParaRPr lang="en-US" sz="4000">
                <a:solidFill>
                  <a:srgbClr val="000000"/>
                </a:solidFill>
                <a:latin typeface="Poppins Bold"/>
                <a:ea typeface="Poppins Bold"/>
                <a:cs typeface="Poppins Bold"/>
              </a:endParaRPr>
            </a:p>
          </p:txBody>
        </p:sp>
      </p:grpSp>
      <p:grpSp>
        <p:nvGrpSpPr>
          <p:cNvPr id="1104988676" name="Group 10"/>
          <p:cNvGrpSpPr/>
          <p:nvPr/>
        </p:nvGrpSpPr>
        <p:grpSpPr bwMode="auto">
          <a:xfrm>
            <a:off x="552702" y="6473550"/>
            <a:ext cx="152400" cy="628650"/>
            <a:chOff x="0" y="0"/>
            <a:chExt cx="203200" cy="838200"/>
          </a:xfrm>
        </p:grpSpPr>
        <p:sp>
          <p:nvSpPr>
            <p:cNvPr id="22" name="Freeform 11"/>
            <p:cNvSpPr/>
            <p:nvPr/>
          </p:nvSpPr>
          <p:spPr bwMode="auto">
            <a:xfrm>
              <a:off x="0" y="0"/>
              <a:ext cx="203200" cy="838200"/>
            </a:xfrm>
            <a:custGeom>
              <a:avLst/>
              <a:gdLst/>
              <a:ahLst/>
              <a:cxnLst/>
              <a:rect l="l" t="t" r="r" b="b"/>
              <a:pathLst>
                <a:path w="203200" h="838200" fill="norm" stroke="1" extrusionOk="0">
                  <a:moveTo>
                    <a:pt x="0" y="0"/>
                  </a:moveTo>
                  <a:lnTo>
                    <a:pt x="203200" y="0"/>
                  </a:lnTo>
                  <a:lnTo>
                    <a:pt x="203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/>
            </a:blipFill>
          </p:spPr>
        </p:sp>
      </p:grpSp>
      <p:sp>
        <p:nvSpPr>
          <p:cNvPr id="434687812" name="TextBox 4"/>
          <p:cNvSpPr txBox="1"/>
          <p:nvPr/>
        </p:nvSpPr>
        <p:spPr bwMode="auto">
          <a:xfrm>
            <a:off x="498187" y="3390777"/>
            <a:ext cx="16810139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120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Alimentos;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Plásticos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Açúcar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Álcool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Bioquímica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Industrial;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Petróleo;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Cerâmica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Laticínios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Enologia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Metalurgia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Tinturaria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Tecnólogo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Têxtil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, entre outros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relacionados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 à 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.</a:t>
            </a:r>
            <a:endParaRPr/>
          </a:p>
        </p:txBody>
      </p:sp>
      <p:sp>
        <p:nvSpPr>
          <p:cNvPr id="1473525545" name="TextBox 14"/>
          <p:cNvSpPr txBox="1"/>
          <p:nvPr/>
        </p:nvSpPr>
        <p:spPr bwMode="auto">
          <a:xfrm>
            <a:off x="572860" y="7407657"/>
            <a:ext cx="1681013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120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Ambiental;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Alimentos;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Biotecnologia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Bioquímica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Explosivos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Materiais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Papel e Celulose;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Petróleo;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Engenharia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Plásticos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Engenharia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Têxtil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Sanitarista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 entre outros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relacionados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à 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3578426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2132193745" name="TextBox 3"/>
          <p:cNvSpPr txBox="1"/>
          <p:nvPr/>
        </p:nvSpPr>
        <p:spPr bwMode="auto">
          <a:xfrm>
            <a:off x="1163560" y="3266478"/>
            <a:ext cx="9283726" cy="485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7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ATUAÇÃO DO PROFISSIONAL </a:t>
            </a:r>
            <a:endParaRPr/>
          </a:p>
          <a:p>
            <a:pPr algn="l">
              <a:lnSpc>
                <a:spcPts val="7557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DA QUÍMICA </a:t>
            </a:r>
            <a:endParaRPr/>
          </a:p>
          <a:p>
            <a:pPr>
              <a:lnSpc>
                <a:spcPts val="7557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NO GERENCIAMENTO DE RESÍDUOS SÓLIDOS</a:t>
            </a:r>
            <a:endParaRPr/>
          </a:p>
        </p:txBody>
      </p:sp>
      <p:grpSp>
        <p:nvGrpSpPr>
          <p:cNvPr id="2102167780" name="Group 4"/>
          <p:cNvGrpSpPr/>
          <p:nvPr/>
        </p:nvGrpSpPr>
        <p:grpSpPr bwMode="auto">
          <a:xfrm>
            <a:off x="10222348" y="1259895"/>
            <a:ext cx="4785559" cy="5247856"/>
            <a:chOff x="0" y="0"/>
            <a:chExt cx="6380747" cy="6997141"/>
          </a:xfrm>
        </p:grpSpPr>
        <p:sp>
          <p:nvSpPr>
            <p:cNvPr id="5" name="Freeform 5"/>
            <p:cNvSpPr/>
            <p:nvPr/>
          </p:nvSpPr>
          <p:spPr bwMode="auto">
            <a:xfrm>
              <a:off x="88900" y="88932"/>
              <a:ext cx="5358003" cy="5974143"/>
            </a:xfrm>
            <a:custGeom>
              <a:avLst/>
              <a:gdLst/>
              <a:ahLst/>
              <a:cxnLst/>
              <a:rect l="l" t="t" r="r" b="b"/>
              <a:pathLst>
                <a:path w="5358003" h="5974143" fill="norm" stroke="1" extrusionOk="0">
                  <a:moveTo>
                    <a:pt x="3096133" y="112490"/>
                  </a:moveTo>
                  <a:lnTo>
                    <a:pt x="4940808" y="1185767"/>
                  </a:lnTo>
                  <a:cubicBezTo>
                    <a:pt x="5198999" y="1336008"/>
                    <a:pt x="5358003" y="1612233"/>
                    <a:pt x="5358003" y="1911064"/>
                  </a:cubicBezTo>
                  <a:lnTo>
                    <a:pt x="5358003" y="4063206"/>
                  </a:lnTo>
                  <a:cubicBezTo>
                    <a:pt x="5358003" y="4362037"/>
                    <a:pt x="5199126" y="4638262"/>
                    <a:pt x="4940808" y="4788503"/>
                  </a:cubicBezTo>
                  <a:lnTo>
                    <a:pt x="3096133" y="5861653"/>
                  </a:lnTo>
                  <a:cubicBezTo>
                    <a:pt x="2838323" y="6011640"/>
                    <a:pt x="2519680" y="6011640"/>
                    <a:pt x="2261870" y="5861653"/>
                  </a:cubicBezTo>
                  <a:lnTo>
                    <a:pt x="417195" y="4788503"/>
                  </a:lnTo>
                  <a:cubicBezTo>
                    <a:pt x="158877" y="4638135"/>
                    <a:pt x="0" y="4361910"/>
                    <a:pt x="0" y="4063206"/>
                  </a:cubicBezTo>
                  <a:lnTo>
                    <a:pt x="0" y="1911064"/>
                  </a:lnTo>
                  <a:cubicBezTo>
                    <a:pt x="0" y="1612233"/>
                    <a:pt x="158877" y="1336008"/>
                    <a:pt x="417195" y="1185767"/>
                  </a:cubicBezTo>
                  <a:lnTo>
                    <a:pt x="2261870" y="112490"/>
                  </a:lnTo>
                  <a:cubicBezTo>
                    <a:pt x="2519680" y="-37497"/>
                    <a:pt x="2838323" y="-37497"/>
                    <a:pt x="3096133" y="11249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26834" t="-1488" r="-42603" b="-15635"/>
              </a:stretch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0" y="0"/>
              <a:ext cx="5535676" cy="6152134"/>
            </a:xfrm>
            <a:custGeom>
              <a:avLst/>
              <a:gdLst/>
              <a:ahLst/>
              <a:cxnLst/>
              <a:rect l="l" t="t" r="r" b="b"/>
              <a:pathLst>
                <a:path w="5535676" h="6152134" fill="norm" stroke="1" extrusionOk="0">
                  <a:moveTo>
                    <a:pt x="3229737" y="124587"/>
                  </a:moveTo>
                  <a:lnTo>
                    <a:pt x="5074412" y="1197864"/>
                  </a:lnTo>
                  <a:cubicBezTo>
                    <a:pt x="5360035" y="1363980"/>
                    <a:pt x="5535676" y="1669542"/>
                    <a:pt x="5535676" y="1999996"/>
                  </a:cubicBezTo>
                  <a:lnTo>
                    <a:pt x="5446776" y="1999996"/>
                  </a:lnTo>
                  <a:lnTo>
                    <a:pt x="5535676" y="1999996"/>
                  </a:lnTo>
                  <a:lnTo>
                    <a:pt x="5535676" y="4152138"/>
                  </a:lnTo>
                  <a:lnTo>
                    <a:pt x="5446776" y="4152138"/>
                  </a:lnTo>
                  <a:lnTo>
                    <a:pt x="5535676" y="4152138"/>
                  </a:lnTo>
                  <a:cubicBezTo>
                    <a:pt x="5535676" y="4482592"/>
                    <a:pt x="5359908" y="4788154"/>
                    <a:pt x="5074412" y="4954270"/>
                  </a:cubicBezTo>
                  <a:lnTo>
                    <a:pt x="3229737" y="6027547"/>
                  </a:lnTo>
                  <a:lnTo>
                    <a:pt x="3185033" y="5950712"/>
                  </a:lnTo>
                  <a:lnTo>
                    <a:pt x="3229737" y="6027547"/>
                  </a:lnTo>
                  <a:cubicBezTo>
                    <a:pt x="2944241" y="6193663"/>
                    <a:pt x="2591562" y="6193663"/>
                    <a:pt x="2306066" y="6027547"/>
                  </a:cubicBezTo>
                  <a:lnTo>
                    <a:pt x="2350770" y="5950712"/>
                  </a:lnTo>
                  <a:lnTo>
                    <a:pt x="2306066" y="6027547"/>
                  </a:lnTo>
                  <a:lnTo>
                    <a:pt x="461264" y="4954270"/>
                  </a:lnTo>
                  <a:cubicBezTo>
                    <a:pt x="175768" y="4788027"/>
                    <a:pt x="0" y="4482592"/>
                    <a:pt x="0" y="4152138"/>
                  </a:cubicBezTo>
                  <a:lnTo>
                    <a:pt x="88900" y="4152138"/>
                  </a:lnTo>
                  <a:lnTo>
                    <a:pt x="0" y="4152138"/>
                  </a:lnTo>
                  <a:lnTo>
                    <a:pt x="0" y="1999996"/>
                  </a:lnTo>
                  <a:lnTo>
                    <a:pt x="88900" y="1999996"/>
                  </a:lnTo>
                  <a:lnTo>
                    <a:pt x="0" y="1999996"/>
                  </a:lnTo>
                  <a:cubicBezTo>
                    <a:pt x="0" y="1669542"/>
                    <a:pt x="175768" y="1363980"/>
                    <a:pt x="461264" y="1197864"/>
                  </a:cubicBezTo>
                  <a:lnTo>
                    <a:pt x="2305939" y="124587"/>
                  </a:lnTo>
                  <a:lnTo>
                    <a:pt x="2350643" y="201422"/>
                  </a:lnTo>
                  <a:lnTo>
                    <a:pt x="2305939" y="124587"/>
                  </a:lnTo>
                  <a:cubicBezTo>
                    <a:pt x="2591435" y="-41529"/>
                    <a:pt x="2944114" y="-41529"/>
                    <a:pt x="3229610" y="124587"/>
                  </a:cubicBezTo>
                  <a:lnTo>
                    <a:pt x="3184906" y="201422"/>
                  </a:lnTo>
                  <a:lnTo>
                    <a:pt x="3229610" y="124587"/>
                  </a:lnTo>
                  <a:moveTo>
                    <a:pt x="3140202" y="278257"/>
                  </a:moveTo>
                  <a:cubicBezTo>
                    <a:pt x="2909951" y="144272"/>
                    <a:pt x="2625598" y="144272"/>
                    <a:pt x="2395347" y="278257"/>
                  </a:cubicBezTo>
                  <a:lnTo>
                    <a:pt x="550799" y="1351534"/>
                  </a:lnTo>
                  <a:lnTo>
                    <a:pt x="506095" y="1274699"/>
                  </a:lnTo>
                  <a:lnTo>
                    <a:pt x="550799" y="1351534"/>
                  </a:lnTo>
                  <a:cubicBezTo>
                    <a:pt x="319786" y="1485900"/>
                    <a:pt x="177800" y="1732788"/>
                    <a:pt x="177800" y="1999996"/>
                  </a:cubicBezTo>
                  <a:lnTo>
                    <a:pt x="177800" y="4152138"/>
                  </a:lnTo>
                  <a:cubicBezTo>
                    <a:pt x="177800" y="4419219"/>
                    <a:pt x="319786" y="4666234"/>
                    <a:pt x="550799" y="4800600"/>
                  </a:cubicBezTo>
                  <a:lnTo>
                    <a:pt x="506095" y="4877435"/>
                  </a:lnTo>
                  <a:lnTo>
                    <a:pt x="550799" y="4800600"/>
                  </a:lnTo>
                  <a:lnTo>
                    <a:pt x="2395474" y="5873750"/>
                  </a:lnTo>
                  <a:cubicBezTo>
                    <a:pt x="2625725" y="6007735"/>
                    <a:pt x="2910078" y="6007735"/>
                    <a:pt x="3140329" y="5873750"/>
                  </a:cubicBezTo>
                  <a:lnTo>
                    <a:pt x="4984877" y="4800600"/>
                  </a:lnTo>
                  <a:lnTo>
                    <a:pt x="5029581" y="4877435"/>
                  </a:lnTo>
                  <a:lnTo>
                    <a:pt x="4984877" y="4800600"/>
                  </a:lnTo>
                  <a:cubicBezTo>
                    <a:pt x="5215763" y="4666234"/>
                    <a:pt x="5357876" y="4419219"/>
                    <a:pt x="5357876" y="4152138"/>
                  </a:cubicBezTo>
                  <a:lnTo>
                    <a:pt x="5357876" y="1999996"/>
                  </a:lnTo>
                  <a:cubicBezTo>
                    <a:pt x="5357876" y="1732915"/>
                    <a:pt x="5215890" y="1485900"/>
                    <a:pt x="4984877" y="1351534"/>
                  </a:cubicBezTo>
                  <a:lnTo>
                    <a:pt x="5029581" y="1274699"/>
                  </a:lnTo>
                  <a:lnTo>
                    <a:pt x="4984877" y="1351534"/>
                  </a:lnTo>
                  <a:lnTo>
                    <a:pt x="3140202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3276816" name="Group 7"/>
          <p:cNvGrpSpPr/>
          <p:nvPr/>
        </p:nvGrpSpPr>
        <p:grpSpPr bwMode="auto">
          <a:xfrm>
            <a:off x="14722803" y="2802074"/>
            <a:ext cx="5586955" cy="6159360"/>
            <a:chOff x="0" y="0"/>
            <a:chExt cx="7449274" cy="8212480"/>
          </a:xfrm>
        </p:grpSpPr>
        <p:sp>
          <p:nvSpPr>
            <p:cNvPr id="8" name="Freeform 8"/>
            <p:cNvSpPr/>
            <p:nvPr/>
          </p:nvSpPr>
          <p:spPr bwMode="auto">
            <a:xfrm>
              <a:off x="88900" y="88932"/>
              <a:ext cx="6255131" cy="7018211"/>
            </a:xfrm>
            <a:custGeom>
              <a:avLst/>
              <a:gdLst/>
              <a:ahLst/>
              <a:cxnLst/>
              <a:rect l="l" t="t" r="r" b="b"/>
              <a:pathLst>
                <a:path w="6255131" h="7018211" fill="norm" stroke="1" extrusionOk="0">
                  <a:moveTo>
                    <a:pt x="3544697" y="112490"/>
                  </a:moveTo>
                  <a:lnTo>
                    <a:pt x="5837936" y="1446752"/>
                  </a:lnTo>
                  <a:cubicBezTo>
                    <a:pt x="6096254" y="1596993"/>
                    <a:pt x="6255131" y="1873218"/>
                    <a:pt x="6255131" y="2172049"/>
                  </a:cubicBezTo>
                  <a:lnTo>
                    <a:pt x="6255131" y="4846161"/>
                  </a:lnTo>
                  <a:cubicBezTo>
                    <a:pt x="6255131" y="5144992"/>
                    <a:pt x="6096254" y="5421217"/>
                    <a:pt x="5837936" y="5571458"/>
                  </a:cubicBezTo>
                  <a:lnTo>
                    <a:pt x="3544697" y="6905720"/>
                  </a:lnTo>
                  <a:cubicBezTo>
                    <a:pt x="3286887" y="7055707"/>
                    <a:pt x="2968244" y="7055707"/>
                    <a:pt x="2710434" y="6905720"/>
                  </a:cubicBezTo>
                  <a:lnTo>
                    <a:pt x="417195" y="5571458"/>
                  </a:lnTo>
                  <a:cubicBezTo>
                    <a:pt x="158877" y="5421217"/>
                    <a:pt x="0" y="5144992"/>
                    <a:pt x="0" y="4846161"/>
                  </a:cubicBezTo>
                  <a:lnTo>
                    <a:pt x="0" y="2172049"/>
                  </a:lnTo>
                  <a:cubicBezTo>
                    <a:pt x="0" y="1873218"/>
                    <a:pt x="158877" y="1596993"/>
                    <a:pt x="417195" y="1446752"/>
                  </a:cubicBezTo>
                  <a:lnTo>
                    <a:pt x="2710434" y="112490"/>
                  </a:lnTo>
                  <a:cubicBezTo>
                    <a:pt x="2968244" y="-37497"/>
                    <a:pt x="3286887" y="-37497"/>
                    <a:pt x="3544697" y="11249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22040" t="-1267" r="-38288" b="-15748"/>
              </a:stretch>
            </a:blipFill>
          </p:spPr>
        </p:sp>
        <p:sp>
          <p:nvSpPr>
            <p:cNvPr id="9" name="Freeform 9"/>
            <p:cNvSpPr/>
            <p:nvPr/>
          </p:nvSpPr>
          <p:spPr bwMode="auto">
            <a:xfrm>
              <a:off x="0" y="0"/>
              <a:ext cx="6432804" cy="7196074"/>
            </a:xfrm>
            <a:custGeom>
              <a:avLst/>
              <a:gdLst/>
              <a:ahLst/>
              <a:cxnLst/>
              <a:rect l="l" t="t" r="r" b="b"/>
              <a:pathLst>
                <a:path w="6432804" h="7196074" fill="norm" stroke="1" extrusionOk="0">
                  <a:moveTo>
                    <a:pt x="3678301" y="124587"/>
                  </a:moveTo>
                  <a:lnTo>
                    <a:pt x="5971540" y="1458849"/>
                  </a:lnTo>
                  <a:cubicBezTo>
                    <a:pt x="6257163" y="1625092"/>
                    <a:pt x="6432804" y="1930527"/>
                    <a:pt x="6432804" y="2260981"/>
                  </a:cubicBezTo>
                  <a:lnTo>
                    <a:pt x="6343904" y="2260981"/>
                  </a:lnTo>
                  <a:lnTo>
                    <a:pt x="6432804" y="2260981"/>
                  </a:lnTo>
                  <a:lnTo>
                    <a:pt x="6432804" y="4935093"/>
                  </a:lnTo>
                  <a:lnTo>
                    <a:pt x="6343904" y="4935093"/>
                  </a:lnTo>
                  <a:lnTo>
                    <a:pt x="6432804" y="4935093"/>
                  </a:lnTo>
                  <a:cubicBezTo>
                    <a:pt x="6432804" y="5265547"/>
                    <a:pt x="6257036" y="5571109"/>
                    <a:pt x="5971540" y="5737225"/>
                  </a:cubicBezTo>
                  <a:lnTo>
                    <a:pt x="3678301" y="7071487"/>
                  </a:lnTo>
                  <a:lnTo>
                    <a:pt x="3633597" y="6994652"/>
                  </a:lnTo>
                  <a:lnTo>
                    <a:pt x="3678301" y="7071487"/>
                  </a:lnTo>
                  <a:cubicBezTo>
                    <a:pt x="3392805" y="7237603"/>
                    <a:pt x="3040126" y="7237603"/>
                    <a:pt x="2754630" y="7071487"/>
                  </a:cubicBezTo>
                  <a:lnTo>
                    <a:pt x="2799334" y="6994652"/>
                  </a:lnTo>
                  <a:lnTo>
                    <a:pt x="2754630" y="7071487"/>
                  </a:lnTo>
                  <a:lnTo>
                    <a:pt x="461391" y="5737225"/>
                  </a:lnTo>
                  <a:cubicBezTo>
                    <a:pt x="175768" y="5571109"/>
                    <a:pt x="0" y="5265547"/>
                    <a:pt x="0" y="4935093"/>
                  </a:cubicBezTo>
                  <a:lnTo>
                    <a:pt x="88900" y="4935093"/>
                  </a:lnTo>
                  <a:lnTo>
                    <a:pt x="0" y="4935093"/>
                  </a:lnTo>
                  <a:lnTo>
                    <a:pt x="0" y="2260981"/>
                  </a:lnTo>
                  <a:lnTo>
                    <a:pt x="88900" y="2260981"/>
                  </a:lnTo>
                  <a:lnTo>
                    <a:pt x="0" y="2260981"/>
                  </a:lnTo>
                  <a:cubicBezTo>
                    <a:pt x="0" y="1930527"/>
                    <a:pt x="175768" y="1624965"/>
                    <a:pt x="461264" y="1458849"/>
                  </a:cubicBezTo>
                  <a:lnTo>
                    <a:pt x="2754630" y="124587"/>
                  </a:lnTo>
                  <a:lnTo>
                    <a:pt x="2799334" y="201422"/>
                  </a:lnTo>
                  <a:lnTo>
                    <a:pt x="2754630" y="124587"/>
                  </a:lnTo>
                  <a:cubicBezTo>
                    <a:pt x="3040126" y="-41529"/>
                    <a:pt x="3392805" y="-41529"/>
                    <a:pt x="3678301" y="124587"/>
                  </a:cubicBezTo>
                  <a:lnTo>
                    <a:pt x="3633597" y="201422"/>
                  </a:lnTo>
                  <a:lnTo>
                    <a:pt x="3678301" y="124587"/>
                  </a:lnTo>
                  <a:moveTo>
                    <a:pt x="3588893" y="278257"/>
                  </a:moveTo>
                  <a:cubicBezTo>
                    <a:pt x="3358642" y="144272"/>
                    <a:pt x="3074289" y="144272"/>
                    <a:pt x="2844038" y="278257"/>
                  </a:cubicBezTo>
                  <a:lnTo>
                    <a:pt x="550799" y="1612519"/>
                  </a:lnTo>
                  <a:lnTo>
                    <a:pt x="506095" y="1535684"/>
                  </a:lnTo>
                  <a:lnTo>
                    <a:pt x="550799" y="1612519"/>
                  </a:lnTo>
                  <a:cubicBezTo>
                    <a:pt x="319786" y="1746885"/>
                    <a:pt x="177800" y="1993900"/>
                    <a:pt x="177800" y="2260981"/>
                  </a:cubicBezTo>
                  <a:lnTo>
                    <a:pt x="177800" y="4935093"/>
                  </a:lnTo>
                  <a:cubicBezTo>
                    <a:pt x="177800" y="5202174"/>
                    <a:pt x="319786" y="5449189"/>
                    <a:pt x="550799" y="5583555"/>
                  </a:cubicBezTo>
                  <a:lnTo>
                    <a:pt x="506095" y="5660390"/>
                  </a:lnTo>
                  <a:lnTo>
                    <a:pt x="550799" y="5583555"/>
                  </a:lnTo>
                  <a:lnTo>
                    <a:pt x="2844038" y="6917817"/>
                  </a:lnTo>
                  <a:cubicBezTo>
                    <a:pt x="3074289" y="7051802"/>
                    <a:pt x="3358642" y="7051802"/>
                    <a:pt x="3588893" y="6917817"/>
                  </a:cubicBezTo>
                  <a:lnTo>
                    <a:pt x="5882132" y="5583555"/>
                  </a:lnTo>
                  <a:lnTo>
                    <a:pt x="5926836" y="5660390"/>
                  </a:lnTo>
                  <a:lnTo>
                    <a:pt x="5882132" y="5583555"/>
                  </a:lnTo>
                  <a:cubicBezTo>
                    <a:pt x="6113018" y="5449189"/>
                    <a:pt x="6255131" y="5202174"/>
                    <a:pt x="6255131" y="4935093"/>
                  </a:cubicBezTo>
                  <a:lnTo>
                    <a:pt x="6255131" y="2260981"/>
                  </a:lnTo>
                  <a:cubicBezTo>
                    <a:pt x="6255131" y="1993900"/>
                    <a:pt x="6113145" y="1746885"/>
                    <a:pt x="5882132" y="1612519"/>
                  </a:cubicBezTo>
                  <a:lnTo>
                    <a:pt x="5926836" y="1535684"/>
                  </a:lnTo>
                  <a:lnTo>
                    <a:pt x="5882132" y="1612519"/>
                  </a:lnTo>
                  <a:lnTo>
                    <a:pt x="3588893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05260129" name="Group 10"/>
          <p:cNvGrpSpPr/>
          <p:nvPr/>
        </p:nvGrpSpPr>
        <p:grpSpPr bwMode="auto">
          <a:xfrm>
            <a:off x="11099763" y="6825700"/>
            <a:ext cx="5151977" cy="5664613"/>
            <a:chOff x="0" y="0"/>
            <a:chExt cx="6869303" cy="7552817"/>
          </a:xfrm>
        </p:grpSpPr>
        <p:sp>
          <p:nvSpPr>
            <p:cNvPr id="11" name="Freeform 11"/>
            <p:cNvSpPr/>
            <p:nvPr/>
          </p:nvSpPr>
          <p:spPr bwMode="auto">
            <a:xfrm>
              <a:off x="88900" y="88932"/>
              <a:ext cx="5768213" cy="6451664"/>
            </a:xfrm>
            <a:custGeom>
              <a:avLst/>
              <a:gdLst/>
              <a:ahLst/>
              <a:cxnLst/>
              <a:rect l="l" t="t" r="r" b="b"/>
              <a:pathLst>
                <a:path w="5768213" h="6451664" fill="norm" stroke="1" extrusionOk="0">
                  <a:moveTo>
                    <a:pt x="3301238" y="112490"/>
                  </a:moveTo>
                  <a:lnTo>
                    <a:pt x="5351018" y="1305147"/>
                  </a:lnTo>
                  <a:cubicBezTo>
                    <a:pt x="5609336" y="1455388"/>
                    <a:pt x="5768213" y="1731613"/>
                    <a:pt x="5768213" y="2030444"/>
                  </a:cubicBezTo>
                  <a:lnTo>
                    <a:pt x="5768213" y="4421219"/>
                  </a:lnTo>
                  <a:cubicBezTo>
                    <a:pt x="5768213" y="4720050"/>
                    <a:pt x="5609336" y="4996275"/>
                    <a:pt x="5351018" y="5146516"/>
                  </a:cubicBezTo>
                  <a:lnTo>
                    <a:pt x="3301238" y="6339173"/>
                  </a:lnTo>
                  <a:cubicBezTo>
                    <a:pt x="3043428" y="6489160"/>
                    <a:pt x="2724785" y="6489160"/>
                    <a:pt x="2466975" y="6339173"/>
                  </a:cubicBezTo>
                  <a:lnTo>
                    <a:pt x="417195" y="5146516"/>
                  </a:lnTo>
                  <a:cubicBezTo>
                    <a:pt x="158877" y="4996275"/>
                    <a:pt x="0" y="4719923"/>
                    <a:pt x="0" y="4421219"/>
                  </a:cubicBezTo>
                  <a:lnTo>
                    <a:pt x="0" y="2030444"/>
                  </a:lnTo>
                  <a:cubicBezTo>
                    <a:pt x="0" y="1731613"/>
                    <a:pt x="158877" y="1455388"/>
                    <a:pt x="417195" y="1305147"/>
                  </a:cubicBezTo>
                  <a:lnTo>
                    <a:pt x="2466975" y="112490"/>
                  </a:lnTo>
                  <a:cubicBezTo>
                    <a:pt x="2724785" y="-37497"/>
                    <a:pt x="3043428" y="-37497"/>
                    <a:pt x="3301238" y="11249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7466" t="-1378" r="-23472" b="-15688"/>
              </a:stretch>
            </a:blipFill>
          </p:spPr>
        </p:sp>
        <p:sp>
          <p:nvSpPr>
            <p:cNvPr id="12" name="Freeform 12"/>
            <p:cNvSpPr/>
            <p:nvPr/>
          </p:nvSpPr>
          <p:spPr bwMode="auto">
            <a:xfrm>
              <a:off x="0" y="0"/>
              <a:ext cx="5946013" cy="6629527"/>
            </a:xfrm>
            <a:custGeom>
              <a:avLst/>
              <a:gdLst/>
              <a:ahLst/>
              <a:cxnLst/>
              <a:rect l="l" t="t" r="r" b="b"/>
              <a:pathLst>
                <a:path w="5946013" h="6629527" fill="norm" stroke="1" extrusionOk="0">
                  <a:moveTo>
                    <a:pt x="3434842" y="124587"/>
                  </a:moveTo>
                  <a:lnTo>
                    <a:pt x="5484622" y="1317244"/>
                  </a:lnTo>
                  <a:cubicBezTo>
                    <a:pt x="5770245" y="1483360"/>
                    <a:pt x="5946013" y="1788922"/>
                    <a:pt x="5946013" y="2119376"/>
                  </a:cubicBezTo>
                  <a:lnTo>
                    <a:pt x="5857113" y="2119376"/>
                  </a:lnTo>
                  <a:lnTo>
                    <a:pt x="5946013" y="2119376"/>
                  </a:lnTo>
                  <a:lnTo>
                    <a:pt x="5946013" y="4510151"/>
                  </a:lnTo>
                  <a:lnTo>
                    <a:pt x="5857113" y="4510151"/>
                  </a:lnTo>
                  <a:lnTo>
                    <a:pt x="5946013" y="4510151"/>
                  </a:lnTo>
                  <a:cubicBezTo>
                    <a:pt x="5946013" y="4840605"/>
                    <a:pt x="5770245" y="5146167"/>
                    <a:pt x="5484622" y="5312283"/>
                  </a:cubicBezTo>
                  <a:lnTo>
                    <a:pt x="3434842" y="6504940"/>
                  </a:lnTo>
                  <a:lnTo>
                    <a:pt x="3390138" y="6428105"/>
                  </a:lnTo>
                  <a:lnTo>
                    <a:pt x="3434842" y="6504940"/>
                  </a:lnTo>
                  <a:cubicBezTo>
                    <a:pt x="3149346" y="6671056"/>
                    <a:pt x="2796667" y="6671056"/>
                    <a:pt x="2511171" y="6504940"/>
                  </a:cubicBezTo>
                  <a:lnTo>
                    <a:pt x="2555875" y="6428105"/>
                  </a:lnTo>
                  <a:lnTo>
                    <a:pt x="2511171" y="6504940"/>
                  </a:lnTo>
                  <a:lnTo>
                    <a:pt x="461391" y="5312283"/>
                  </a:lnTo>
                  <a:cubicBezTo>
                    <a:pt x="175768" y="5146040"/>
                    <a:pt x="0" y="4840605"/>
                    <a:pt x="0" y="4510151"/>
                  </a:cubicBezTo>
                  <a:lnTo>
                    <a:pt x="88900" y="4510151"/>
                  </a:lnTo>
                  <a:lnTo>
                    <a:pt x="0" y="4510151"/>
                  </a:lnTo>
                  <a:lnTo>
                    <a:pt x="0" y="2119376"/>
                  </a:lnTo>
                  <a:lnTo>
                    <a:pt x="88900" y="2119376"/>
                  </a:lnTo>
                  <a:lnTo>
                    <a:pt x="0" y="2119376"/>
                  </a:lnTo>
                  <a:cubicBezTo>
                    <a:pt x="0" y="1788922"/>
                    <a:pt x="175768" y="1483360"/>
                    <a:pt x="461391" y="1317244"/>
                  </a:cubicBezTo>
                  <a:lnTo>
                    <a:pt x="2511171" y="124587"/>
                  </a:lnTo>
                  <a:lnTo>
                    <a:pt x="2555875" y="201422"/>
                  </a:lnTo>
                  <a:lnTo>
                    <a:pt x="2511171" y="124587"/>
                  </a:lnTo>
                  <a:cubicBezTo>
                    <a:pt x="2796667" y="-41529"/>
                    <a:pt x="3149346" y="-41529"/>
                    <a:pt x="3434842" y="124587"/>
                  </a:cubicBezTo>
                  <a:lnTo>
                    <a:pt x="3390138" y="201422"/>
                  </a:lnTo>
                  <a:lnTo>
                    <a:pt x="3434842" y="124587"/>
                  </a:lnTo>
                  <a:moveTo>
                    <a:pt x="3345434" y="278257"/>
                  </a:moveTo>
                  <a:cubicBezTo>
                    <a:pt x="3115183" y="144272"/>
                    <a:pt x="2830830" y="144272"/>
                    <a:pt x="2600579" y="278257"/>
                  </a:cubicBezTo>
                  <a:lnTo>
                    <a:pt x="550799" y="1470914"/>
                  </a:lnTo>
                  <a:lnTo>
                    <a:pt x="506095" y="1394079"/>
                  </a:lnTo>
                  <a:lnTo>
                    <a:pt x="550799" y="1470914"/>
                  </a:lnTo>
                  <a:cubicBezTo>
                    <a:pt x="319786" y="1605153"/>
                    <a:pt x="177800" y="1852168"/>
                    <a:pt x="177800" y="2119376"/>
                  </a:cubicBezTo>
                  <a:lnTo>
                    <a:pt x="177800" y="4510151"/>
                  </a:lnTo>
                  <a:cubicBezTo>
                    <a:pt x="177800" y="4777232"/>
                    <a:pt x="319786" y="5024247"/>
                    <a:pt x="550799" y="5158613"/>
                  </a:cubicBezTo>
                  <a:lnTo>
                    <a:pt x="506095" y="5235448"/>
                  </a:lnTo>
                  <a:lnTo>
                    <a:pt x="550799" y="5158613"/>
                  </a:lnTo>
                  <a:lnTo>
                    <a:pt x="2600579" y="6351270"/>
                  </a:lnTo>
                  <a:cubicBezTo>
                    <a:pt x="2830830" y="6485255"/>
                    <a:pt x="3115183" y="6485255"/>
                    <a:pt x="3345434" y="6351270"/>
                  </a:cubicBezTo>
                  <a:lnTo>
                    <a:pt x="5395214" y="5158613"/>
                  </a:lnTo>
                  <a:lnTo>
                    <a:pt x="5439918" y="5235448"/>
                  </a:lnTo>
                  <a:lnTo>
                    <a:pt x="5395214" y="5158613"/>
                  </a:lnTo>
                  <a:cubicBezTo>
                    <a:pt x="5626100" y="5024247"/>
                    <a:pt x="5768213" y="4777232"/>
                    <a:pt x="5768213" y="4510151"/>
                  </a:cubicBezTo>
                  <a:lnTo>
                    <a:pt x="5768213" y="2119376"/>
                  </a:lnTo>
                  <a:cubicBezTo>
                    <a:pt x="5768213" y="1852295"/>
                    <a:pt x="5626227" y="1605280"/>
                    <a:pt x="5395214" y="1470914"/>
                  </a:cubicBezTo>
                  <a:lnTo>
                    <a:pt x="5439918" y="1394079"/>
                  </a:lnTo>
                  <a:lnTo>
                    <a:pt x="5395214" y="1470914"/>
                  </a:lnTo>
                  <a:lnTo>
                    <a:pt x="3345434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54948892" name="Group 13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4" name="Freeform 14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 l="0" t="0" r="-1" b="1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23091545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3999" cy="13716000"/>
          </a:xfrm>
        </p:grpSpPr>
        <p:sp>
          <p:nvSpPr>
            <p:cNvPr id="662756955" name="Freeform 3"/>
            <p:cNvSpPr/>
            <p:nvPr/>
          </p:nvSpPr>
          <p:spPr bwMode="auto">
            <a:xfrm>
              <a:off x="0" y="0"/>
              <a:ext cx="24383999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828904130" name="Group 4"/>
          <p:cNvGrpSpPr/>
          <p:nvPr/>
        </p:nvGrpSpPr>
        <p:grpSpPr bwMode="auto">
          <a:xfrm>
            <a:off x="450666" y="1302693"/>
            <a:ext cx="193833" cy="814767"/>
            <a:chOff x="0" y="0"/>
            <a:chExt cx="258444" cy="1086357"/>
          </a:xfrm>
        </p:grpSpPr>
        <p:sp>
          <p:nvSpPr>
            <p:cNvPr id="1058448634" name="Freeform 5"/>
            <p:cNvSpPr/>
            <p:nvPr/>
          </p:nvSpPr>
          <p:spPr bwMode="auto">
            <a:xfrm>
              <a:off x="0" y="0"/>
              <a:ext cx="258444" cy="1086357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101756340" name="Group 6"/>
          <p:cNvGrpSpPr/>
          <p:nvPr/>
        </p:nvGrpSpPr>
        <p:grpSpPr bwMode="auto">
          <a:xfrm>
            <a:off x="15773400" y="535609"/>
            <a:ext cx="1592007" cy="1469611"/>
            <a:chOff x="0" y="0"/>
            <a:chExt cx="2122677" cy="1959482"/>
          </a:xfrm>
        </p:grpSpPr>
        <p:sp>
          <p:nvSpPr>
            <p:cNvPr id="1333830729" name="Freeform 7"/>
            <p:cNvSpPr/>
            <p:nvPr/>
          </p:nvSpPr>
          <p:spPr bwMode="auto">
            <a:xfrm>
              <a:off x="0" y="0"/>
              <a:ext cx="2122677" cy="1959482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986899238" name="TextBox 11"/>
          <p:cNvSpPr txBox="1"/>
          <p:nvPr/>
        </p:nvSpPr>
        <p:spPr bwMode="auto">
          <a:xfrm>
            <a:off x="756009" y="1311364"/>
            <a:ext cx="16155238" cy="1220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indent="0" algn="just">
              <a:lnSpc>
                <a:spcPts val="60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Saneamento Básico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Lei n° 14.026/2020</a:t>
            </a:r>
            <a:endParaRPr lang="pt-BR" sz="3600" b="1" i="0" u="none" strike="noStrike" cap="none" spc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marR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(atualizou o Marco Legal do Saneamento Básico - Lei n° 11.445/2007)</a:t>
            </a:r>
            <a:endParaRPr lang="pt-BR" sz="3600" b="1" i="0" u="none" strike="noStrike" cap="none" spc="0">
              <a:solidFill>
                <a:srgbClr val="FFFFFF"/>
              </a:solidFill>
              <a:latin typeface="Poppins Bold"/>
              <a:cs typeface="Poppins Bold"/>
            </a:endParaRPr>
          </a:p>
        </p:txBody>
      </p:sp>
      <p:sp>
        <p:nvSpPr>
          <p:cNvPr id="1608082178" name="TextBox 8"/>
          <p:cNvSpPr txBox="1"/>
          <p:nvPr/>
        </p:nvSpPr>
        <p:spPr bwMode="auto">
          <a:xfrm>
            <a:off x="756009" y="3561892"/>
            <a:ext cx="12399498" cy="4557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“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Art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 3º Para fins do disposto nesta Lei, considera-se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: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- saneamento básico: conjunto de serviços públicos, infraestruturas e instalações operacionais de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: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a) abastecimento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de água potável: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b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) esgotamento sanitário: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) limpeza urbana e manejo de resíduos sólidos: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) drenagem e manejo das águas pluviais urbanas: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”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>
              <a:defRPr/>
            </a:pPr>
            <a:endParaRPr sz="2600" i="1"/>
          </a:p>
        </p:txBody>
      </p:sp>
      <p:grpSp>
        <p:nvGrpSpPr>
          <p:cNvPr id="725343641" name="Group 10"/>
          <p:cNvGrpSpPr/>
          <p:nvPr/>
        </p:nvGrpSpPr>
        <p:grpSpPr bwMode="auto">
          <a:xfrm>
            <a:off x="13540620" y="3099318"/>
            <a:ext cx="5242649" cy="4904677"/>
            <a:chOff x="14898" y="0"/>
            <a:chExt cx="806494" cy="726600"/>
          </a:xfrm>
        </p:grpSpPr>
        <p:sp>
          <p:nvSpPr>
            <p:cNvPr id="782541137" name="Freeform 11"/>
            <p:cNvSpPr/>
            <p:nvPr/>
          </p:nvSpPr>
          <p:spPr bwMode="auto">
            <a:xfrm>
              <a:off x="14898" y="0"/>
              <a:ext cx="806494" cy="726600"/>
            </a:xfrm>
            <a:custGeom>
              <a:avLst/>
              <a:gdLst/>
              <a:ahLst/>
              <a:cxnLst/>
              <a:rect l="l" t="t" r="r" b="b"/>
              <a:pathLst>
                <a:path w="806495" h="726601" fill="norm" stroke="1" extrusionOk="0">
                  <a:moveTo>
                    <a:pt x="793491" y="413191"/>
                  </a:moveTo>
                  <a:lnTo>
                    <a:pt x="646100" y="676712"/>
                  </a:lnTo>
                  <a:cubicBezTo>
                    <a:pt x="628869" y="707518"/>
                    <a:pt x="596330" y="726601"/>
                    <a:pt x="561032" y="726601"/>
                  </a:cubicBezTo>
                  <a:lnTo>
                    <a:pt x="245463" y="726601"/>
                  </a:lnTo>
                  <a:cubicBezTo>
                    <a:pt x="210166" y="726601"/>
                    <a:pt x="177626" y="707518"/>
                    <a:pt x="160396" y="676712"/>
                  </a:cubicBezTo>
                  <a:lnTo>
                    <a:pt x="13004" y="413191"/>
                  </a:lnTo>
                  <a:cubicBezTo>
                    <a:pt x="-4335" y="382190"/>
                    <a:pt x="-4335" y="344411"/>
                    <a:pt x="13004" y="313411"/>
                  </a:cubicBezTo>
                  <a:lnTo>
                    <a:pt x="160396" y="49890"/>
                  </a:lnTo>
                  <a:cubicBezTo>
                    <a:pt x="177626" y="19084"/>
                    <a:pt x="210166" y="0"/>
                    <a:pt x="245463" y="0"/>
                  </a:cubicBezTo>
                  <a:lnTo>
                    <a:pt x="561032" y="0"/>
                  </a:lnTo>
                  <a:cubicBezTo>
                    <a:pt x="596330" y="0"/>
                    <a:pt x="628869" y="19084"/>
                    <a:pt x="646100" y="49890"/>
                  </a:cubicBezTo>
                  <a:lnTo>
                    <a:pt x="793491" y="313411"/>
                  </a:lnTo>
                  <a:cubicBezTo>
                    <a:pt x="810830" y="344411"/>
                    <a:pt x="810830" y="382190"/>
                    <a:pt x="793491" y="413191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6308" t="0" r="-630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63964758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3999" cy="13716000"/>
          </a:xfrm>
        </p:grpSpPr>
        <p:sp>
          <p:nvSpPr>
            <p:cNvPr id="813781706" name="Freeform 3"/>
            <p:cNvSpPr/>
            <p:nvPr/>
          </p:nvSpPr>
          <p:spPr bwMode="auto">
            <a:xfrm>
              <a:off x="0" y="0"/>
              <a:ext cx="24383999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369071214" name="Group 4"/>
          <p:cNvGrpSpPr/>
          <p:nvPr/>
        </p:nvGrpSpPr>
        <p:grpSpPr bwMode="auto">
          <a:xfrm>
            <a:off x="450666" y="1302693"/>
            <a:ext cx="193833" cy="814767"/>
            <a:chOff x="0" y="0"/>
            <a:chExt cx="258444" cy="1086357"/>
          </a:xfrm>
        </p:grpSpPr>
        <p:sp>
          <p:nvSpPr>
            <p:cNvPr id="1329016982" name="Freeform 5"/>
            <p:cNvSpPr/>
            <p:nvPr/>
          </p:nvSpPr>
          <p:spPr bwMode="auto">
            <a:xfrm>
              <a:off x="0" y="0"/>
              <a:ext cx="258444" cy="1086357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39894420" name="Group 6"/>
          <p:cNvGrpSpPr/>
          <p:nvPr/>
        </p:nvGrpSpPr>
        <p:grpSpPr bwMode="auto">
          <a:xfrm>
            <a:off x="15773400" y="535609"/>
            <a:ext cx="1592007" cy="1469611"/>
            <a:chOff x="0" y="0"/>
            <a:chExt cx="2122677" cy="1959482"/>
          </a:xfrm>
        </p:grpSpPr>
        <p:sp>
          <p:nvSpPr>
            <p:cNvPr id="2011906887" name="Freeform 7"/>
            <p:cNvSpPr/>
            <p:nvPr/>
          </p:nvSpPr>
          <p:spPr bwMode="auto">
            <a:xfrm>
              <a:off x="0" y="0"/>
              <a:ext cx="2122677" cy="1959482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19024859" name="TextBox 11"/>
          <p:cNvSpPr txBox="1"/>
          <p:nvPr/>
        </p:nvSpPr>
        <p:spPr bwMode="auto">
          <a:xfrm>
            <a:off x="756009" y="1311364"/>
            <a:ext cx="16148397" cy="122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indent="0" algn="just">
              <a:lnSpc>
                <a:spcPts val="60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Saneamento Básico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Lei n° 14.026/2020</a:t>
            </a:r>
            <a:endParaRPr lang="pt-BR" sz="3600" b="1" i="0" u="none" strike="noStrike" cap="none" spc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marR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(atualizou o Marco Legal do Saneamento Básico </a:t>
            </a:r>
            <a:r>
              <a:rPr lang="pt-BR" sz="26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- Lei n° 11.445/2007</a:t>
            </a:r>
            <a:r>
              <a:rPr lang="pt-BR" sz="26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)</a:t>
            </a:r>
            <a:endParaRPr lang="pt-BR" sz="3600" b="1" i="0" u="none" strike="noStrike" cap="none" spc="0">
              <a:solidFill>
                <a:srgbClr val="FFFFFF"/>
              </a:solidFill>
              <a:latin typeface="Poppins Bold"/>
              <a:cs typeface="Poppins Bold"/>
            </a:endParaRPr>
          </a:p>
        </p:txBody>
      </p:sp>
      <p:sp>
        <p:nvSpPr>
          <p:cNvPr id="378827693" name="TextBox 8"/>
          <p:cNvSpPr txBox="1"/>
          <p:nvPr/>
        </p:nvSpPr>
        <p:spPr bwMode="auto">
          <a:xfrm flipH="0" flipV="0">
            <a:off x="756009" y="3561891"/>
            <a:ext cx="11133147" cy="2993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“</a:t>
            </a:r>
            <a:r>
              <a:rPr lang="pt-BR" sz="2600" b="0" i="1" u="none" strike="noStrike" cap="none" spc="0">
                <a:solidFill>
                  <a:prstClr val="white"/>
                </a:solidFill>
                <a:latin typeface="Calibri"/>
                <a:ea typeface="Arial"/>
                <a:cs typeface="Arial"/>
              </a:rPr>
              <a:t>c</a:t>
            </a:r>
            <a:r>
              <a:rPr lang="pt-BR" sz="2600" b="0" i="1" u="none" strike="noStrike" cap="none" spc="0">
                <a:solidFill>
                  <a:prstClr val="white"/>
                </a:solidFill>
                <a:latin typeface="Calibri"/>
                <a:ea typeface="Arial"/>
                <a:cs typeface="Arial"/>
              </a:rPr>
              <a:t>) </a:t>
            </a:r>
            <a:r>
              <a:rPr lang="pt-BR" sz="2600" b="0" i="1" u="sng" strike="noStrike" cap="none" spc="0">
                <a:solidFill>
                  <a:prstClr val="white"/>
                </a:solidFill>
                <a:latin typeface="Calibri"/>
                <a:ea typeface="Arial"/>
                <a:cs typeface="Arial"/>
              </a:rPr>
              <a:t>limpeza urbana e manejo de resíduos sólidos:</a:t>
            </a:r>
            <a:r>
              <a:rPr lang="pt-BR" sz="2600" b="0" i="1" u="none" strike="noStrike" cap="none" spc="0">
                <a:solidFill>
                  <a:prstClr val="white"/>
                </a:solidFill>
                <a:latin typeface="Calibri"/>
                <a:ea typeface="Arial"/>
                <a:cs typeface="Arial"/>
              </a:rPr>
              <a:t> constituídos pelas atividades e pela disponibilização e manutenção de infraestruturas e instalações operacionais de coleta, varrição manual e mecanizada, asseio e conservação urbana, transporte, transbordo, tratamento e destinação final ambientalmente adequada dos resíduos sólidos domiciliares e dos resíduos de limpeza urbana; </a:t>
            </a:r>
            <a:r>
              <a:rPr lang="pt-BR" sz="2600" b="0" i="1" u="none" strike="noStrike" cap="none" spc="0">
                <a:solidFill>
                  <a:prstClr val="white"/>
                </a:solidFill>
                <a:latin typeface="Calibri"/>
                <a:ea typeface="Arial"/>
                <a:cs typeface="Arial"/>
              </a:rPr>
              <a:t>e</a:t>
            </a:r>
            <a:r>
              <a:rPr lang="pt-BR" sz="2600" b="0" i="0" u="none" strike="noStrike" cap="none" spc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”</a:t>
            </a:r>
            <a:endParaRPr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</p:txBody>
      </p:sp>
      <p:pic>
        <p:nvPicPr>
          <p:cNvPr id="532114068" name="Imagem 2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14150624" y="2994123"/>
            <a:ext cx="4365624" cy="5464579"/>
          </a:xfrm>
          <a:prstGeom prst="rect">
            <a:avLst/>
          </a:prstGeom>
        </p:spPr>
      </p:pic>
      <p:grpSp>
        <p:nvGrpSpPr>
          <p:cNvPr id="1496377398" name="Group 10"/>
          <p:cNvGrpSpPr/>
          <p:nvPr/>
        </p:nvGrpSpPr>
        <p:grpSpPr bwMode="auto">
          <a:xfrm>
            <a:off x="11086296" y="5980781"/>
            <a:ext cx="4700916" cy="4326109"/>
            <a:chOff x="0" y="0"/>
            <a:chExt cx="836295" cy="698499"/>
          </a:xfrm>
        </p:grpSpPr>
        <p:sp>
          <p:nvSpPr>
            <p:cNvPr id="117088998" name="Freeform 11"/>
            <p:cNvSpPr/>
            <p:nvPr/>
          </p:nvSpPr>
          <p:spPr bwMode="auto">
            <a:xfrm>
              <a:off x="15013" y="0"/>
              <a:ext cx="806265" cy="698499"/>
            </a:xfrm>
            <a:custGeom>
              <a:avLst/>
              <a:gdLst/>
              <a:ahLst/>
              <a:cxnLst/>
              <a:rect l="l" t="t" r="r" b="b"/>
              <a:pathLst>
                <a:path w="806266" h="698500" fill="norm" stroke="1" extrusionOk="0">
                  <a:moveTo>
                    <a:pt x="793287" y="397363"/>
                  </a:moveTo>
                  <a:lnTo>
                    <a:pt x="646074" y="650387"/>
                  </a:lnTo>
                  <a:cubicBezTo>
                    <a:pt x="628743" y="680175"/>
                    <a:pt x="596879" y="698500"/>
                    <a:pt x="562416" y="698500"/>
                  </a:cubicBezTo>
                  <a:lnTo>
                    <a:pt x="243849" y="698500"/>
                  </a:lnTo>
                  <a:cubicBezTo>
                    <a:pt x="209386" y="698500"/>
                    <a:pt x="177523" y="680175"/>
                    <a:pt x="160192" y="650387"/>
                  </a:cubicBezTo>
                  <a:lnTo>
                    <a:pt x="12978" y="397363"/>
                  </a:lnTo>
                  <a:cubicBezTo>
                    <a:pt x="-4326" y="367622"/>
                    <a:pt x="-4326" y="330878"/>
                    <a:pt x="12978" y="301137"/>
                  </a:cubicBezTo>
                  <a:lnTo>
                    <a:pt x="160192" y="48113"/>
                  </a:lnTo>
                  <a:cubicBezTo>
                    <a:pt x="177523" y="18325"/>
                    <a:pt x="209386" y="0"/>
                    <a:pt x="243849" y="0"/>
                  </a:cubicBezTo>
                  <a:lnTo>
                    <a:pt x="562416" y="0"/>
                  </a:lnTo>
                  <a:cubicBezTo>
                    <a:pt x="596879" y="0"/>
                    <a:pt x="628743" y="18325"/>
                    <a:pt x="646074" y="48113"/>
                  </a:cubicBezTo>
                  <a:lnTo>
                    <a:pt x="793287" y="301137"/>
                  </a:lnTo>
                  <a:cubicBezTo>
                    <a:pt x="810592" y="330878"/>
                    <a:pt x="810592" y="367622"/>
                    <a:pt x="793287" y="397363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1862" t="-13308" r="-1861" b="-641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363205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24383999" cy="13716000"/>
          </a:xfrm>
        </p:grpSpPr>
        <p:sp>
          <p:nvSpPr>
            <p:cNvPr id="994424729" name="Freeform 3"/>
            <p:cNvSpPr/>
            <p:nvPr/>
          </p:nvSpPr>
          <p:spPr bwMode="auto">
            <a:xfrm>
              <a:off x="0" y="0"/>
              <a:ext cx="24383999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 fill="norm" stroke="1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594412126" name="Group 4"/>
          <p:cNvGrpSpPr/>
          <p:nvPr/>
        </p:nvGrpSpPr>
        <p:grpSpPr bwMode="auto">
          <a:xfrm>
            <a:off x="450666" y="1302693"/>
            <a:ext cx="193833" cy="814767"/>
            <a:chOff x="0" y="0"/>
            <a:chExt cx="258444" cy="1086357"/>
          </a:xfrm>
        </p:grpSpPr>
        <p:sp>
          <p:nvSpPr>
            <p:cNvPr id="344064669" name="Freeform 5"/>
            <p:cNvSpPr/>
            <p:nvPr/>
          </p:nvSpPr>
          <p:spPr bwMode="auto">
            <a:xfrm>
              <a:off x="0" y="0"/>
              <a:ext cx="258444" cy="1086357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127277923" name="Group 6"/>
          <p:cNvGrpSpPr/>
          <p:nvPr/>
        </p:nvGrpSpPr>
        <p:grpSpPr bwMode="auto">
          <a:xfrm>
            <a:off x="15773400" y="535609"/>
            <a:ext cx="1592007" cy="1469611"/>
            <a:chOff x="0" y="0"/>
            <a:chExt cx="2122677" cy="1959482"/>
          </a:xfrm>
        </p:grpSpPr>
        <p:sp>
          <p:nvSpPr>
            <p:cNvPr id="974413051" name="Freeform 7"/>
            <p:cNvSpPr/>
            <p:nvPr/>
          </p:nvSpPr>
          <p:spPr bwMode="auto">
            <a:xfrm>
              <a:off x="0" y="0"/>
              <a:ext cx="2122677" cy="1959482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-2" t="0" r="-1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58472249" name="TextBox 11"/>
          <p:cNvSpPr txBox="1"/>
          <p:nvPr/>
        </p:nvSpPr>
        <p:spPr bwMode="auto">
          <a:xfrm>
            <a:off x="756009" y="1311364"/>
            <a:ext cx="16135798" cy="76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8"/>
              </a:lnSpc>
              <a:defRPr/>
            </a:pP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Política Nacional de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Resíduos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Sólidos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– Lei n</a:t>
            </a:r>
            <a:r>
              <a:rPr lang="pt-BR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° </a:t>
            </a:r>
            <a:r>
              <a:rPr lang="en-US" sz="36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12.305/2010</a:t>
            </a:r>
            <a:endParaRPr/>
          </a:p>
        </p:txBody>
      </p:sp>
      <p:sp>
        <p:nvSpPr>
          <p:cNvPr id="1616530112" name="TextBox 8"/>
          <p:cNvSpPr txBox="1"/>
          <p:nvPr/>
        </p:nvSpPr>
        <p:spPr bwMode="auto">
          <a:xfrm>
            <a:off x="450666" y="2584711"/>
            <a:ext cx="14340527" cy="7132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“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Ar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t. 3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° - Para os efeitos desta Lei, entende-se por: </a:t>
            </a:r>
            <a:endParaRPr lang="pt-BR"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marL="0" marR="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endParaRPr lang="pt-BR"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marL="0" marR="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X - </a:t>
            </a:r>
            <a:r>
              <a:rPr lang="pt-BR" sz="2600" b="0" i="1" u="sng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gerenciamento de resíduos sólidos: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conjunto de ações exercidas, direta ou indiretamente, nas etapas de coleta, transporte, transbordo, tratamento e destinação final ambientalmente adequada dos resíduos sólidos e disposição final ambientalmente adequada dos rejeitos, de acordo com plano municipal de gestão integrada de resíduos sólidos ou com 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plano de gerenciamento de resíduos sólidos, exigidos na forma desta Lei; </a:t>
            </a:r>
            <a:endParaRPr lang="pt-BR"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marL="0" marR="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(...)</a:t>
            </a:r>
            <a:endParaRPr lang="pt-BR"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XIV - </a:t>
            </a:r>
            <a:r>
              <a:rPr lang="pt-BR" sz="2600" b="0" i="1" u="sng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reciclagem: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processo de transformação dos resíduos sólidos que envolve a alteração de suas propriedades físicas, físico-químicas ou biológicas, com vistas à transformação em insumos ou novos produtos, observadas as condições e os padrões estabelecidos pelos órgãos competentes do Sisnama e, se couber, do SNVS e do Suasa;</a:t>
            </a:r>
            <a:r>
              <a:rPr lang="pt-BR" sz="2600" b="0" i="1" u="none" strike="noStrike" cap="none" spc="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”</a:t>
            </a:r>
            <a:endParaRPr lang="pt-BR" sz="2600" b="0" i="1" u="none" strike="noStrike" cap="none" spc="0">
              <a:solidFill>
                <a:schemeClr val="bg1"/>
              </a:solidFill>
              <a:latin typeface="Poppins"/>
              <a:cs typeface="Poppins"/>
            </a:endParaRPr>
          </a:p>
        </p:txBody>
      </p:sp>
      <p:grpSp>
        <p:nvGrpSpPr>
          <p:cNvPr id="771279638" name="Group 10"/>
          <p:cNvGrpSpPr/>
          <p:nvPr/>
        </p:nvGrpSpPr>
        <p:grpSpPr bwMode="auto">
          <a:xfrm>
            <a:off x="15190576" y="3927088"/>
            <a:ext cx="4866165" cy="4248891"/>
            <a:chOff x="14945" y="-2804"/>
            <a:chExt cx="806402" cy="704109"/>
          </a:xfrm>
        </p:grpSpPr>
        <p:sp>
          <p:nvSpPr>
            <p:cNvPr id="1692513896" name="Freeform 11"/>
            <p:cNvSpPr/>
            <p:nvPr/>
          </p:nvSpPr>
          <p:spPr bwMode="auto">
            <a:xfrm rot="-61235">
              <a:off x="14945" y="-2804"/>
              <a:ext cx="806402" cy="704109"/>
            </a:xfrm>
            <a:custGeom>
              <a:avLst/>
              <a:gdLst/>
              <a:ahLst/>
              <a:cxnLst/>
              <a:rect l="l" t="t" r="r" b="b"/>
              <a:pathLst>
                <a:path w="806403" h="704110" fill="norm" stroke="1" extrusionOk="0">
                  <a:moveTo>
                    <a:pt x="792664" y="406737"/>
                  </a:moveTo>
                  <a:lnTo>
                    <a:pt x="640514" y="657845"/>
                  </a:lnTo>
                  <a:cubicBezTo>
                    <a:pt x="622795" y="687088"/>
                    <a:pt x="590863" y="704704"/>
                    <a:pt x="556676" y="704095"/>
                  </a:cubicBezTo>
                  <a:lnTo>
                    <a:pt x="237286" y="698405"/>
                  </a:lnTo>
                  <a:cubicBezTo>
                    <a:pt x="203099" y="697796"/>
                    <a:pt x="171814" y="679054"/>
                    <a:pt x="155148" y="649198"/>
                  </a:cubicBezTo>
                  <a:lnTo>
                    <a:pt x="12039" y="392830"/>
                  </a:lnTo>
                  <a:cubicBezTo>
                    <a:pt x="-4601" y="363021"/>
                    <a:pt x="-3952" y="326571"/>
                    <a:pt x="13740" y="297373"/>
                  </a:cubicBezTo>
                  <a:lnTo>
                    <a:pt x="165889" y="46265"/>
                  </a:lnTo>
                  <a:cubicBezTo>
                    <a:pt x="183608" y="17022"/>
                    <a:pt x="215541" y="-594"/>
                    <a:pt x="249728" y="15"/>
                  </a:cubicBezTo>
                  <a:lnTo>
                    <a:pt x="569117" y="5705"/>
                  </a:lnTo>
                  <a:cubicBezTo>
                    <a:pt x="603305" y="6314"/>
                    <a:pt x="634589" y="25056"/>
                    <a:pt x="651255" y="54912"/>
                  </a:cubicBezTo>
                  <a:lnTo>
                    <a:pt x="794364" y="311280"/>
                  </a:lnTo>
                  <a:cubicBezTo>
                    <a:pt x="811005" y="341089"/>
                    <a:pt x="810355" y="377539"/>
                    <a:pt x="792664" y="406737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6048" t="-137" r="-51223" b="-105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0424679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862792266" name="Group 5"/>
          <p:cNvGrpSpPr/>
          <p:nvPr/>
        </p:nvGrpSpPr>
        <p:grpSpPr bwMode="auto">
          <a:xfrm rot="60480">
            <a:off x="15177335" y="2856577"/>
            <a:ext cx="6960486" cy="7765375"/>
            <a:chOff x="0" y="0"/>
            <a:chExt cx="7986687" cy="8513534"/>
          </a:xfrm>
        </p:grpSpPr>
        <p:sp>
          <p:nvSpPr>
            <p:cNvPr id="6" name="Freeform 6"/>
            <p:cNvSpPr/>
            <p:nvPr/>
          </p:nvSpPr>
          <p:spPr bwMode="auto">
            <a:xfrm>
              <a:off x="88889" y="88846"/>
              <a:ext cx="6714258" cy="7275555"/>
            </a:xfrm>
            <a:custGeom>
              <a:avLst/>
              <a:gdLst/>
              <a:ahLst/>
              <a:cxnLst/>
              <a:rect l="l" t="t" r="r" b="b"/>
              <a:pathLst>
                <a:path w="6714258" h="7275555" fill="norm" stroke="1" extrusionOk="0">
                  <a:moveTo>
                    <a:pt x="3737875" y="109273"/>
                  </a:moveTo>
                  <a:lnTo>
                    <a:pt x="6205993" y="1450520"/>
                  </a:lnTo>
                  <a:cubicBezTo>
                    <a:pt x="6483996" y="1601523"/>
                    <a:pt x="6658367" y="1884987"/>
                    <a:pt x="6663955" y="2194740"/>
                  </a:cubicBezTo>
                  <a:lnTo>
                    <a:pt x="6714120" y="4966769"/>
                  </a:lnTo>
                  <a:cubicBezTo>
                    <a:pt x="6719708" y="5276522"/>
                    <a:pt x="6555624" y="5565701"/>
                    <a:pt x="6283336" y="5726229"/>
                  </a:cubicBezTo>
                  <a:lnTo>
                    <a:pt x="3865256" y="7151169"/>
                  </a:lnTo>
                  <a:cubicBezTo>
                    <a:pt x="3593349" y="7311443"/>
                    <a:pt x="3254005" y="7317158"/>
                    <a:pt x="2976510" y="7166409"/>
                  </a:cubicBezTo>
                  <a:lnTo>
                    <a:pt x="508265" y="5825035"/>
                  </a:lnTo>
                  <a:cubicBezTo>
                    <a:pt x="230262" y="5674032"/>
                    <a:pt x="55891" y="5390568"/>
                    <a:pt x="50303" y="5080815"/>
                  </a:cubicBezTo>
                  <a:lnTo>
                    <a:pt x="138" y="2308786"/>
                  </a:lnTo>
                  <a:cubicBezTo>
                    <a:pt x="-5450" y="1999033"/>
                    <a:pt x="158634" y="1709854"/>
                    <a:pt x="430922" y="1549326"/>
                  </a:cubicBezTo>
                  <a:lnTo>
                    <a:pt x="2849129" y="124386"/>
                  </a:lnTo>
                  <a:cubicBezTo>
                    <a:pt x="3121036" y="-35888"/>
                    <a:pt x="3460380" y="-41603"/>
                    <a:pt x="3737875" y="109146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595" t="0" r="-25720" b="-17015"/>
              </a:stretch>
            </a:blipFill>
          </p:spPr>
        </p:sp>
        <p:sp>
          <p:nvSpPr>
            <p:cNvPr id="7" name="Freeform 7"/>
            <p:cNvSpPr/>
            <p:nvPr/>
          </p:nvSpPr>
          <p:spPr bwMode="auto">
            <a:xfrm>
              <a:off x="-28" y="30"/>
              <a:ext cx="6892219" cy="7453302"/>
            </a:xfrm>
            <a:custGeom>
              <a:avLst/>
              <a:gdLst/>
              <a:ahLst/>
              <a:cxnLst/>
              <a:rect l="l" t="t" r="r" b="b"/>
              <a:pathLst>
                <a:path w="6892219" h="7453302" fill="norm" stroke="1" extrusionOk="0">
                  <a:moveTo>
                    <a:pt x="3869210" y="119985"/>
                  </a:moveTo>
                  <a:lnTo>
                    <a:pt x="6337455" y="1461232"/>
                  </a:lnTo>
                  <a:lnTo>
                    <a:pt x="6295037" y="1539337"/>
                  </a:lnTo>
                  <a:lnTo>
                    <a:pt x="6337455" y="1461232"/>
                  </a:lnTo>
                  <a:cubicBezTo>
                    <a:pt x="6642763" y="1627221"/>
                    <a:pt x="6835676" y="1939387"/>
                    <a:pt x="6841900" y="2282033"/>
                  </a:cubicBezTo>
                  <a:lnTo>
                    <a:pt x="6753000" y="2283684"/>
                  </a:lnTo>
                  <a:lnTo>
                    <a:pt x="6841900" y="2282033"/>
                  </a:lnTo>
                  <a:lnTo>
                    <a:pt x="6892064" y="5054062"/>
                  </a:lnTo>
                  <a:lnTo>
                    <a:pt x="6803164" y="5055713"/>
                  </a:lnTo>
                  <a:lnTo>
                    <a:pt x="6892064" y="5054062"/>
                  </a:lnTo>
                  <a:cubicBezTo>
                    <a:pt x="6898287" y="5396581"/>
                    <a:pt x="6716804" y="5715351"/>
                    <a:pt x="6417465" y="5891754"/>
                  </a:cubicBezTo>
                  <a:lnTo>
                    <a:pt x="3999258" y="7316567"/>
                  </a:lnTo>
                  <a:lnTo>
                    <a:pt x="3954173" y="7239985"/>
                  </a:lnTo>
                  <a:lnTo>
                    <a:pt x="3999258" y="7316567"/>
                  </a:lnTo>
                  <a:cubicBezTo>
                    <a:pt x="3700427" y="7492716"/>
                    <a:pt x="3327809" y="7499066"/>
                    <a:pt x="3022882" y="7333331"/>
                  </a:cubicBezTo>
                  <a:lnTo>
                    <a:pt x="3065300" y="7255226"/>
                  </a:lnTo>
                  <a:lnTo>
                    <a:pt x="3022882" y="7333331"/>
                  </a:lnTo>
                  <a:lnTo>
                    <a:pt x="554764" y="5991957"/>
                  </a:lnTo>
                  <a:lnTo>
                    <a:pt x="597182" y="5913852"/>
                  </a:lnTo>
                  <a:lnTo>
                    <a:pt x="554764" y="5991957"/>
                  </a:lnTo>
                  <a:cubicBezTo>
                    <a:pt x="249456" y="5826095"/>
                    <a:pt x="56543" y="5513802"/>
                    <a:pt x="50320" y="5171283"/>
                  </a:cubicBezTo>
                  <a:lnTo>
                    <a:pt x="139220" y="5169632"/>
                  </a:lnTo>
                  <a:lnTo>
                    <a:pt x="50320" y="5171283"/>
                  </a:lnTo>
                  <a:lnTo>
                    <a:pt x="155" y="2399254"/>
                  </a:lnTo>
                  <a:lnTo>
                    <a:pt x="89055" y="2397603"/>
                  </a:lnTo>
                  <a:lnTo>
                    <a:pt x="155" y="2399254"/>
                  </a:lnTo>
                  <a:cubicBezTo>
                    <a:pt x="-6068" y="2056735"/>
                    <a:pt x="175415" y="1737965"/>
                    <a:pt x="474754" y="1561562"/>
                  </a:cubicBezTo>
                  <a:lnTo>
                    <a:pt x="2892834" y="136622"/>
                  </a:lnTo>
                  <a:lnTo>
                    <a:pt x="2937919" y="213203"/>
                  </a:lnTo>
                  <a:lnTo>
                    <a:pt x="2892834" y="136622"/>
                  </a:lnTo>
                  <a:cubicBezTo>
                    <a:pt x="3191665" y="-39400"/>
                    <a:pt x="3564283" y="-45750"/>
                    <a:pt x="3869210" y="119985"/>
                  </a:cubicBezTo>
                  <a:lnTo>
                    <a:pt x="3826792" y="198090"/>
                  </a:lnTo>
                  <a:lnTo>
                    <a:pt x="3869210" y="119985"/>
                  </a:lnTo>
                  <a:moveTo>
                    <a:pt x="3784374" y="276195"/>
                  </a:moveTo>
                  <a:cubicBezTo>
                    <a:pt x="3534311" y="140305"/>
                    <a:pt x="3228114" y="145512"/>
                    <a:pt x="2983131" y="289911"/>
                  </a:cubicBezTo>
                  <a:lnTo>
                    <a:pt x="565051" y="1714724"/>
                  </a:lnTo>
                  <a:lnTo>
                    <a:pt x="519966" y="1638143"/>
                  </a:lnTo>
                  <a:lnTo>
                    <a:pt x="565051" y="1714724"/>
                  </a:lnTo>
                  <a:cubicBezTo>
                    <a:pt x="319687" y="1859377"/>
                    <a:pt x="173002" y="2119092"/>
                    <a:pt x="177955" y="2395952"/>
                  </a:cubicBezTo>
                  <a:lnTo>
                    <a:pt x="228120" y="5167981"/>
                  </a:lnTo>
                  <a:cubicBezTo>
                    <a:pt x="233073" y="5444841"/>
                    <a:pt x="389156" y="5699603"/>
                    <a:pt x="639727" y="5835747"/>
                  </a:cubicBezTo>
                  <a:lnTo>
                    <a:pt x="3107845" y="7177121"/>
                  </a:lnTo>
                  <a:cubicBezTo>
                    <a:pt x="3357908" y="7313011"/>
                    <a:pt x="3664105" y="7307804"/>
                    <a:pt x="3909088" y="7163405"/>
                  </a:cubicBezTo>
                  <a:lnTo>
                    <a:pt x="6327168" y="5738465"/>
                  </a:lnTo>
                  <a:lnTo>
                    <a:pt x="6372253" y="5815046"/>
                  </a:lnTo>
                  <a:lnTo>
                    <a:pt x="6327168" y="5738465"/>
                  </a:lnTo>
                  <a:cubicBezTo>
                    <a:pt x="6572532" y="5593812"/>
                    <a:pt x="6719217" y="5334097"/>
                    <a:pt x="6714264" y="5057237"/>
                  </a:cubicBezTo>
                  <a:lnTo>
                    <a:pt x="6664100" y="2285208"/>
                  </a:lnTo>
                  <a:cubicBezTo>
                    <a:pt x="6659146" y="2008348"/>
                    <a:pt x="6503063" y="1753586"/>
                    <a:pt x="6252492" y="1617442"/>
                  </a:cubicBezTo>
                  <a:lnTo>
                    <a:pt x="3784374" y="27619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1686406" name="Group 8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9" name="Freeform 9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1227522059" name="CaixaDeTexto 2"/>
          <p:cNvSpPr txBox="1"/>
          <p:nvPr/>
        </p:nvSpPr>
        <p:spPr bwMode="auto">
          <a:xfrm>
            <a:off x="582283" y="1369444"/>
            <a:ext cx="138885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Relevância</a:t>
            </a: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 </a:t>
            </a: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Estratégica</a:t>
            </a: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 e </a:t>
            </a: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Responsabilidade</a:t>
            </a:r>
            <a:r>
              <a:rPr lang="en-US" sz="4000" b="1" i="0">
                <a:solidFill>
                  <a:srgbClr val="FFFFFF"/>
                </a:solidFill>
                <a:latin typeface="Poppins"/>
                <a:ea typeface="Google Sans Text"/>
                <a:cs typeface="Poppins"/>
              </a:rPr>
              <a:t> Técnica</a:t>
            </a:r>
            <a:endParaRPr lang="pt-BR" sz="4000">
              <a:solidFill>
                <a:srgbClr val="FFFFFF"/>
              </a:solidFill>
              <a:latin typeface="Poppins"/>
              <a:ea typeface="Calibri"/>
              <a:cs typeface="Poppins"/>
            </a:endParaRPr>
          </a:p>
        </p:txBody>
      </p:sp>
      <p:sp>
        <p:nvSpPr>
          <p:cNvPr id="97012185" name="CaixaDeTexto 3"/>
          <p:cNvSpPr txBox="1"/>
          <p:nvPr/>
        </p:nvSpPr>
        <p:spPr bwMode="auto">
          <a:xfrm>
            <a:off x="409756" y="2577142"/>
            <a:ext cx="14212017" cy="7237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Prevenção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passivos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ambientais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: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presença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responsável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técnico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qualificado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pode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prevenir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acidentes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graves,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contaminação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ambiental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impactos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 à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saúde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pública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;</a:t>
            </a:r>
            <a:endParaRPr lang="pt-BR"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Responsabilidade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legal do 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gerador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: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Profissionais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asseguram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o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atendimento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à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legislação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reduzindo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riscos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sanções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administrativas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civis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penais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;</a:t>
            </a:r>
            <a:endParaRPr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Eficiência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econômica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produtiva</a:t>
            </a:r>
            <a:r>
              <a:rPr lang="en-US" sz="2600" b="1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A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atuação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na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Produção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Mais Limpa, com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foco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redução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desperdícios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reaproveitamento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resíduos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conversão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subprodutos</a:t>
            </a:r>
            <a:r>
              <a:rPr lang="en-US" sz="2600">
                <a:solidFill>
                  <a:srgbClr val="FFFFFF"/>
                </a:solidFill>
                <a:latin typeface="Poppins"/>
                <a:ea typeface="Calibri"/>
                <a:cs typeface="Poppins"/>
              </a:rPr>
              <a:t>;</a:t>
            </a:r>
            <a:endParaRPr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Gestão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documental 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rastreabilidade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Elaboração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validação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documentos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técnicos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como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PGRS (Plano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Gerenciamento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Resíduos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Sólidos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), CADRI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autorizações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ambientais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inventários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registros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técnicos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.</a:t>
            </a:r>
            <a:endParaRPr lang="en-US">
              <a:latin typeface="Poppins"/>
              <a:ea typeface="Calibri"/>
              <a:cs typeface="Poppins"/>
            </a:endParaRPr>
          </a:p>
        </p:txBody>
      </p:sp>
      <p:grpSp>
        <p:nvGrpSpPr>
          <p:cNvPr id="332497314" name="Group 10"/>
          <p:cNvGrpSpPr/>
          <p:nvPr/>
        </p:nvGrpSpPr>
        <p:grpSpPr bwMode="auto">
          <a:xfrm>
            <a:off x="423306" y="1427098"/>
            <a:ext cx="152400" cy="628650"/>
            <a:chOff x="0" y="0"/>
            <a:chExt cx="203200" cy="838200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203200" cy="838200"/>
            </a:xfrm>
            <a:custGeom>
              <a:avLst/>
              <a:gdLst/>
              <a:ahLst/>
              <a:cxnLst/>
              <a:rect l="l" t="t" r="r" b="b"/>
              <a:pathLst>
                <a:path w="203200" h="838200" fill="norm" stroke="1" extrusionOk="0">
                  <a:moveTo>
                    <a:pt x="0" y="0"/>
                  </a:moveTo>
                  <a:lnTo>
                    <a:pt x="203200" y="0"/>
                  </a:lnTo>
                  <a:lnTo>
                    <a:pt x="203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0457551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515288063" name="Group 3"/>
          <p:cNvGrpSpPr/>
          <p:nvPr/>
        </p:nvGrpSpPr>
        <p:grpSpPr bwMode="auto">
          <a:xfrm>
            <a:off x="460363" y="1545717"/>
            <a:ext cx="193834" cy="753808"/>
            <a:chOff x="0" y="0"/>
            <a:chExt cx="258445" cy="1005078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58445" cy="1005078"/>
            </a:xfrm>
            <a:custGeom>
              <a:avLst/>
              <a:gdLst/>
              <a:ahLst/>
              <a:cxnLst/>
              <a:rect l="l" t="t" r="r" b="b"/>
              <a:pathLst>
                <a:path w="258445" h="100507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05078"/>
                  </a:lnTo>
                  <a:lnTo>
                    <a:pt x="0" y="100507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1175904449" name="Group 8"/>
          <p:cNvGrpSpPr/>
          <p:nvPr/>
        </p:nvGrpSpPr>
        <p:grpSpPr bwMode="auto">
          <a:xfrm>
            <a:off x="14766345" y="2561603"/>
            <a:ext cx="6486760" cy="7196704"/>
            <a:chOff x="0" y="0"/>
            <a:chExt cx="8102676" cy="8905494"/>
          </a:xfrm>
        </p:grpSpPr>
        <p:sp>
          <p:nvSpPr>
            <p:cNvPr id="9" name="Freeform 9"/>
            <p:cNvSpPr/>
            <p:nvPr/>
          </p:nvSpPr>
          <p:spPr bwMode="auto">
            <a:xfrm>
              <a:off x="88900" y="88900"/>
              <a:ext cx="6803771" cy="7612634"/>
            </a:xfrm>
            <a:custGeom>
              <a:avLst/>
              <a:gdLst/>
              <a:ahLst/>
              <a:cxnLst/>
              <a:rect l="l" t="t" r="r" b="b"/>
              <a:pathLst>
                <a:path w="6803771" h="7612634" fill="norm" stroke="1" extrusionOk="0">
                  <a:moveTo>
                    <a:pt x="3833241" y="115824"/>
                  </a:moveTo>
                  <a:lnTo>
                    <a:pt x="6372479" y="1586357"/>
                  </a:lnTo>
                  <a:cubicBezTo>
                    <a:pt x="6639560" y="1741043"/>
                    <a:pt x="6803771" y="2025269"/>
                    <a:pt x="6803771" y="2332863"/>
                  </a:cubicBezTo>
                  <a:lnTo>
                    <a:pt x="6803771" y="5279771"/>
                  </a:lnTo>
                  <a:cubicBezTo>
                    <a:pt x="6803771" y="5587238"/>
                    <a:pt x="6639560" y="5871591"/>
                    <a:pt x="6372479" y="6026277"/>
                  </a:cubicBezTo>
                  <a:lnTo>
                    <a:pt x="3833241" y="7496810"/>
                  </a:lnTo>
                  <a:cubicBezTo>
                    <a:pt x="3566668" y="7651242"/>
                    <a:pt x="3237230" y="7651242"/>
                    <a:pt x="2970657" y="7496810"/>
                  </a:cubicBezTo>
                  <a:lnTo>
                    <a:pt x="431292" y="6026277"/>
                  </a:lnTo>
                  <a:cubicBezTo>
                    <a:pt x="164211" y="5871591"/>
                    <a:pt x="0" y="5587238"/>
                    <a:pt x="0" y="5279771"/>
                  </a:cubicBezTo>
                  <a:lnTo>
                    <a:pt x="0" y="2332863"/>
                  </a:lnTo>
                  <a:cubicBezTo>
                    <a:pt x="0" y="2025396"/>
                    <a:pt x="164211" y="1741043"/>
                    <a:pt x="431292" y="1586357"/>
                  </a:cubicBezTo>
                  <a:lnTo>
                    <a:pt x="2970530" y="115824"/>
                  </a:lnTo>
                  <a:cubicBezTo>
                    <a:pt x="3237103" y="-38608"/>
                    <a:pt x="3566541" y="-38608"/>
                    <a:pt x="3833114" y="115824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0" t="-18437" r="-1305" b="-33852"/>
              </a:stretch>
            </a:blipFill>
          </p:spPr>
        </p:sp>
        <p:sp>
          <p:nvSpPr>
            <p:cNvPr id="10" name="Freeform 10"/>
            <p:cNvSpPr/>
            <p:nvPr/>
          </p:nvSpPr>
          <p:spPr bwMode="auto">
            <a:xfrm>
              <a:off x="0" y="32"/>
              <a:ext cx="6981572" cy="7790370"/>
            </a:xfrm>
            <a:custGeom>
              <a:avLst/>
              <a:gdLst/>
              <a:ahLst/>
              <a:cxnLst/>
              <a:rect l="l" t="t" r="r" b="b"/>
              <a:pathLst>
                <a:path w="6981572" h="7790370" fill="norm" stroke="1" extrusionOk="0">
                  <a:moveTo>
                    <a:pt x="3966591" y="127730"/>
                  </a:moveTo>
                  <a:lnTo>
                    <a:pt x="6505956" y="1598263"/>
                  </a:lnTo>
                  <a:lnTo>
                    <a:pt x="6461379" y="1675225"/>
                  </a:lnTo>
                  <a:lnTo>
                    <a:pt x="6505956" y="1598263"/>
                  </a:lnTo>
                  <a:cubicBezTo>
                    <a:pt x="6800342" y="1768697"/>
                    <a:pt x="6981572" y="2082260"/>
                    <a:pt x="6981572" y="2421604"/>
                  </a:cubicBezTo>
                  <a:lnTo>
                    <a:pt x="6892672" y="2421604"/>
                  </a:lnTo>
                  <a:lnTo>
                    <a:pt x="6981572" y="2421604"/>
                  </a:lnTo>
                  <a:lnTo>
                    <a:pt x="6981572" y="5368639"/>
                  </a:lnTo>
                  <a:lnTo>
                    <a:pt x="6892672" y="5368639"/>
                  </a:lnTo>
                  <a:lnTo>
                    <a:pt x="6981572" y="5368639"/>
                  </a:lnTo>
                  <a:cubicBezTo>
                    <a:pt x="6981572" y="5707983"/>
                    <a:pt x="6800215" y="6021546"/>
                    <a:pt x="6505956" y="6191980"/>
                  </a:cubicBezTo>
                  <a:lnTo>
                    <a:pt x="6461379" y="6115018"/>
                  </a:lnTo>
                  <a:lnTo>
                    <a:pt x="6505956" y="6191980"/>
                  </a:lnTo>
                  <a:lnTo>
                    <a:pt x="3966591" y="7662640"/>
                  </a:lnTo>
                  <a:cubicBezTo>
                    <a:pt x="3672459" y="7832946"/>
                    <a:pt x="3308985" y="7832946"/>
                    <a:pt x="3014853" y="7662640"/>
                  </a:cubicBezTo>
                  <a:lnTo>
                    <a:pt x="475615" y="6191980"/>
                  </a:lnTo>
                  <a:lnTo>
                    <a:pt x="520192" y="6115018"/>
                  </a:lnTo>
                  <a:lnTo>
                    <a:pt x="475615" y="6191980"/>
                  </a:lnTo>
                  <a:cubicBezTo>
                    <a:pt x="181356" y="6021546"/>
                    <a:pt x="0" y="5707983"/>
                    <a:pt x="0" y="5368639"/>
                  </a:cubicBezTo>
                  <a:lnTo>
                    <a:pt x="88900" y="5368639"/>
                  </a:lnTo>
                  <a:lnTo>
                    <a:pt x="0" y="5368639"/>
                  </a:lnTo>
                  <a:lnTo>
                    <a:pt x="0" y="2421731"/>
                  </a:lnTo>
                  <a:lnTo>
                    <a:pt x="88900" y="2421731"/>
                  </a:lnTo>
                  <a:lnTo>
                    <a:pt x="0" y="2421731"/>
                  </a:lnTo>
                  <a:cubicBezTo>
                    <a:pt x="0" y="2082387"/>
                    <a:pt x="181356" y="1768824"/>
                    <a:pt x="475615" y="1598390"/>
                  </a:cubicBezTo>
                  <a:lnTo>
                    <a:pt x="520192" y="1675352"/>
                  </a:lnTo>
                  <a:lnTo>
                    <a:pt x="475615" y="1598390"/>
                  </a:lnTo>
                  <a:lnTo>
                    <a:pt x="3014980" y="127730"/>
                  </a:lnTo>
                  <a:cubicBezTo>
                    <a:pt x="3309112" y="-42577"/>
                    <a:pt x="3672586" y="-42577"/>
                    <a:pt x="3966718" y="127730"/>
                  </a:cubicBezTo>
                  <a:moveTo>
                    <a:pt x="3877564" y="281527"/>
                  </a:moveTo>
                  <a:lnTo>
                    <a:pt x="3922141" y="204565"/>
                  </a:lnTo>
                  <a:lnTo>
                    <a:pt x="3877564" y="281527"/>
                  </a:lnTo>
                  <a:cubicBezTo>
                    <a:pt x="3638550" y="143097"/>
                    <a:pt x="3343148" y="143097"/>
                    <a:pt x="3104007" y="281527"/>
                  </a:cubicBezTo>
                  <a:lnTo>
                    <a:pt x="3059430" y="204565"/>
                  </a:lnTo>
                  <a:lnTo>
                    <a:pt x="3104007" y="281527"/>
                  </a:lnTo>
                  <a:lnTo>
                    <a:pt x="564769" y="1752187"/>
                  </a:lnTo>
                  <a:cubicBezTo>
                    <a:pt x="324993" y="1890998"/>
                    <a:pt x="177800" y="2146014"/>
                    <a:pt x="177800" y="2421731"/>
                  </a:cubicBezTo>
                  <a:lnTo>
                    <a:pt x="177800" y="5368639"/>
                  </a:lnTo>
                  <a:cubicBezTo>
                    <a:pt x="177800" y="5644229"/>
                    <a:pt x="324993" y="5899372"/>
                    <a:pt x="564769" y="6038183"/>
                  </a:cubicBezTo>
                  <a:lnTo>
                    <a:pt x="3104007" y="7508716"/>
                  </a:lnTo>
                  <a:lnTo>
                    <a:pt x="3059430" y="7585678"/>
                  </a:lnTo>
                  <a:lnTo>
                    <a:pt x="3104007" y="7508716"/>
                  </a:lnTo>
                  <a:cubicBezTo>
                    <a:pt x="3343021" y="7647146"/>
                    <a:pt x="3638423" y="7647146"/>
                    <a:pt x="3877564" y="7508716"/>
                  </a:cubicBezTo>
                  <a:lnTo>
                    <a:pt x="3922141" y="7585678"/>
                  </a:lnTo>
                  <a:lnTo>
                    <a:pt x="3877564" y="7508716"/>
                  </a:lnTo>
                  <a:lnTo>
                    <a:pt x="6416802" y="6038183"/>
                  </a:lnTo>
                  <a:cubicBezTo>
                    <a:pt x="6656451" y="5899372"/>
                    <a:pt x="6803771" y="5644356"/>
                    <a:pt x="6803771" y="5368639"/>
                  </a:cubicBezTo>
                  <a:lnTo>
                    <a:pt x="6803771" y="2421731"/>
                  </a:lnTo>
                  <a:cubicBezTo>
                    <a:pt x="6803771" y="2146141"/>
                    <a:pt x="6656578" y="1890998"/>
                    <a:pt x="6416802" y="1752187"/>
                  </a:cubicBezTo>
                  <a:lnTo>
                    <a:pt x="3877564" y="2816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63320588" name="Group 11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2" name="Freeform 12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1134464323" name="CaixaDeTexto 5"/>
          <p:cNvSpPr txBox="1"/>
          <p:nvPr/>
        </p:nvSpPr>
        <p:spPr bwMode="auto">
          <a:xfrm>
            <a:off x="884207" y="1563537"/>
            <a:ext cx="13888887" cy="701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Fluxo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de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Gerenciamento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</a:t>
            </a:r>
            <a:r>
              <a:rPr lang="en-US" sz="4000" b="1" i="0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e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Processos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de Controle</a:t>
            </a:r>
            <a:endParaRPr b="1">
              <a:latin typeface="Poppins Bold"/>
              <a:cs typeface="Poppins Bold"/>
            </a:endParaRPr>
          </a:p>
        </p:txBody>
      </p:sp>
      <p:sp>
        <p:nvSpPr>
          <p:cNvPr id="523733910" name="CaixaDeTexto 12"/>
          <p:cNvSpPr txBox="1"/>
          <p:nvPr/>
        </p:nvSpPr>
        <p:spPr bwMode="auto">
          <a:xfrm>
            <a:off x="452888" y="2814367"/>
            <a:ext cx="13823829" cy="60372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Etapas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1" i="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do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PGRS: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Identificação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→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Quantificação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→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Amostragem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→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Análise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→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Classificação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→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Destinação</a:t>
            </a:r>
            <a:endParaRPr lang="pt-BR" sz="2600">
              <a:latin typeface="Poppins"/>
              <a:ea typeface="+mn-lt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Segregação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na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fonte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Etapa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crítica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para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evitar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contaminação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cruzada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viabilizar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tratamento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adequado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.</a:t>
            </a:r>
            <a:endParaRPr lang="en-US" sz="2600">
              <a:latin typeface="Poppins"/>
              <a:ea typeface="+mn-lt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Identificação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rotulagem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Aplicação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do GHS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adaptado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a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resíduos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como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Ficha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com Dados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Segurança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Resíduos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(FDSR)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rotulagem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conforme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normas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técnicas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.</a:t>
            </a:r>
            <a:endParaRPr lang="en-US" sz="2600">
              <a:latin typeface="Poppins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Comunicação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perigos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Conforme ABNT NBR 14725:2023 e NBR 16725:2023;</a:t>
            </a:r>
            <a:endParaRPr lang="en-US" sz="260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Tratamentos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químicos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neutralização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precipitação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oxirredução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complexação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estabilização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solidificação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.</a:t>
            </a:r>
            <a:endParaRPr lang="en-US" sz="2600">
              <a:latin typeface="Poppins"/>
              <a:ea typeface="+mn-lt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710760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021217953" name="Group 3"/>
          <p:cNvGrpSpPr/>
          <p:nvPr/>
        </p:nvGrpSpPr>
        <p:grpSpPr bwMode="auto">
          <a:xfrm>
            <a:off x="589759" y="1437887"/>
            <a:ext cx="193834" cy="753808"/>
            <a:chOff x="0" y="0"/>
            <a:chExt cx="258445" cy="1005078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58445" cy="1005078"/>
            </a:xfrm>
            <a:custGeom>
              <a:avLst/>
              <a:gdLst/>
              <a:ahLst/>
              <a:cxnLst/>
              <a:rect l="l" t="t" r="r" b="b"/>
              <a:pathLst>
                <a:path w="258445" h="100507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05078"/>
                  </a:lnTo>
                  <a:lnTo>
                    <a:pt x="0" y="100507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398711786" name="Group 8"/>
          <p:cNvGrpSpPr/>
          <p:nvPr/>
        </p:nvGrpSpPr>
        <p:grpSpPr bwMode="auto">
          <a:xfrm>
            <a:off x="14170821" y="2724921"/>
            <a:ext cx="6383036" cy="7064826"/>
            <a:chOff x="0" y="0"/>
            <a:chExt cx="8510714" cy="9419768"/>
          </a:xfrm>
        </p:grpSpPr>
        <p:sp>
          <p:nvSpPr>
            <p:cNvPr id="9" name="Freeform 9"/>
            <p:cNvSpPr/>
            <p:nvPr/>
          </p:nvSpPr>
          <p:spPr bwMode="auto">
            <a:xfrm>
              <a:off x="88900" y="88932"/>
              <a:ext cx="7146290" cy="8055419"/>
            </a:xfrm>
            <a:custGeom>
              <a:avLst/>
              <a:gdLst/>
              <a:ahLst/>
              <a:cxnLst/>
              <a:rect l="l" t="t" r="r" b="b"/>
              <a:pathLst>
                <a:path w="7146290" h="8055419" fill="norm" stroke="1" extrusionOk="0">
                  <a:moveTo>
                    <a:pt x="3990340" y="112490"/>
                  </a:moveTo>
                  <a:lnTo>
                    <a:pt x="6729222" y="1706086"/>
                  </a:lnTo>
                  <a:cubicBezTo>
                    <a:pt x="6987413" y="1856327"/>
                    <a:pt x="7146290" y="2132552"/>
                    <a:pt x="7146290" y="2431383"/>
                  </a:cubicBezTo>
                  <a:lnTo>
                    <a:pt x="7146290" y="5624036"/>
                  </a:lnTo>
                  <a:cubicBezTo>
                    <a:pt x="7146290" y="5922867"/>
                    <a:pt x="6987413" y="6199092"/>
                    <a:pt x="6729222" y="6349333"/>
                  </a:cubicBezTo>
                  <a:lnTo>
                    <a:pt x="3990340" y="7942929"/>
                  </a:lnTo>
                  <a:cubicBezTo>
                    <a:pt x="3732530" y="8092916"/>
                    <a:pt x="3413887" y="8092916"/>
                    <a:pt x="3156077" y="7942929"/>
                  </a:cubicBezTo>
                  <a:lnTo>
                    <a:pt x="417068" y="6349333"/>
                  </a:lnTo>
                  <a:cubicBezTo>
                    <a:pt x="158877" y="6199092"/>
                    <a:pt x="0" y="5922867"/>
                    <a:pt x="0" y="5624036"/>
                  </a:cubicBezTo>
                  <a:lnTo>
                    <a:pt x="0" y="2431383"/>
                  </a:lnTo>
                  <a:cubicBezTo>
                    <a:pt x="0" y="2132552"/>
                    <a:pt x="158877" y="1856327"/>
                    <a:pt x="417068" y="1706086"/>
                  </a:cubicBezTo>
                  <a:lnTo>
                    <a:pt x="3156077" y="112490"/>
                  </a:lnTo>
                  <a:cubicBezTo>
                    <a:pt x="3413887" y="-37497"/>
                    <a:pt x="3732530" y="-37497"/>
                    <a:pt x="3990340" y="11249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1244" t="-4630" r="-17848" b="-19359"/>
              </a:stretch>
            </a:blipFill>
          </p:spPr>
        </p:sp>
        <p:sp>
          <p:nvSpPr>
            <p:cNvPr id="10" name="Freeform 10"/>
            <p:cNvSpPr/>
            <p:nvPr/>
          </p:nvSpPr>
          <p:spPr bwMode="auto">
            <a:xfrm>
              <a:off x="0" y="0"/>
              <a:ext cx="7324090" cy="8233283"/>
            </a:xfrm>
            <a:custGeom>
              <a:avLst/>
              <a:gdLst/>
              <a:ahLst/>
              <a:cxnLst/>
              <a:rect l="l" t="t" r="r" b="b"/>
              <a:pathLst>
                <a:path w="7324090" h="8233283" fill="norm" stroke="1" extrusionOk="0">
                  <a:moveTo>
                    <a:pt x="4123944" y="124587"/>
                  </a:moveTo>
                  <a:lnTo>
                    <a:pt x="6862826" y="1718183"/>
                  </a:lnTo>
                  <a:cubicBezTo>
                    <a:pt x="7148449" y="1884426"/>
                    <a:pt x="7324090" y="2189861"/>
                    <a:pt x="7324090" y="2520315"/>
                  </a:cubicBezTo>
                  <a:lnTo>
                    <a:pt x="7235190" y="2520315"/>
                  </a:lnTo>
                  <a:lnTo>
                    <a:pt x="7324090" y="2520315"/>
                  </a:lnTo>
                  <a:lnTo>
                    <a:pt x="7324090" y="5712968"/>
                  </a:lnTo>
                  <a:lnTo>
                    <a:pt x="7235190" y="5712968"/>
                  </a:lnTo>
                  <a:lnTo>
                    <a:pt x="7324090" y="5712968"/>
                  </a:lnTo>
                  <a:cubicBezTo>
                    <a:pt x="7324090" y="6043422"/>
                    <a:pt x="7148322" y="6348984"/>
                    <a:pt x="6862826" y="6515100"/>
                  </a:cubicBezTo>
                  <a:lnTo>
                    <a:pt x="4123944" y="8108696"/>
                  </a:lnTo>
                  <a:lnTo>
                    <a:pt x="4079240" y="8031861"/>
                  </a:lnTo>
                  <a:lnTo>
                    <a:pt x="4123944" y="8108696"/>
                  </a:lnTo>
                  <a:cubicBezTo>
                    <a:pt x="3838448" y="8274812"/>
                    <a:pt x="3485769" y="8274812"/>
                    <a:pt x="3200273" y="8108696"/>
                  </a:cubicBezTo>
                  <a:lnTo>
                    <a:pt x="3244977" y="8031861"/>
                  </a:lnTo>
                  <a:lnTo>
                    <a:pt x="3200273" y="8108696"/>
                  </a:lnTo>
                  <a:lnTo>
                    <a:pt x="461264" y="6515100"/>
                  </a:lnTo>
                  <a:cubicBezTo>
                    <a:pt x="175768" y="6348984"/>
                    <a:pt x="0" y="6043422"/>
                    <a:pt x="0" y="5712968"/>
                  </a:cubicBezTo>
                  <a:lnTo>
                    <a:pt x="88900" y="5712968"/>
                  </a:lnTo>
                  <a:lnTo>
                    <a:pt x="0" y="5712968"/>
                  </a:lnTo>
                  <a:lnTo>
                    <a:pt x="0" y="2520315"/>
                  </a:lnTo>
                  <a:lnTo>
                    <a:pt x="88900" y="2520315"/>
                  </a:lnTo>
                  <a:lnTo>
                    <a:pt x="0" y="2520315"/>
                  </a:lnTo>
                  <a:cubicBezTo>
                    <a:pt x="0" y="2189861"/>
                    <a:pt x="175768" y="1884299"/>
                    <a:pt x="461264" y="1718183"/>
                  </a:cubicBezTo>
                  <a:lnTo>
                    <a:pt x="3200273" y="124587"/>
                  </a:lnTo>
                  <a:lnTo>
                    <a:pt x="3244977" y="201422"/>
                  </a:lnTo>
                  <a:lnTo>
                    <a:pt x="3200273" y="124587"/>
                  </a:lnTo>
                  <a:cubicBezTo>
                    <a:pt x="3485769" y="-41529"/>
                    <a:pt x="3838448" y="-41529"/>
                    <a:pt x="4123944" y="124587"/>
                  </a:cubicBezTo>
                  <a:lnTo>
                    <a:pt x="4079240" y="201422"/>
                  </a:lnTo>
                  <a:lnTo>
                    <a:pt x="4123944" y="124587"/>
                  </a:lnTo>
                  <a:moveTo>
                    <a:pt x="4034536" y="278257"/>
                  </a:moveTo>
                  <a:cubicBezTo>
                    <a:pt x="3804285" y="144272"/>
                    <a:pt x="3519932" y="144272"/>
                    <a:pt x="3289681" y="278257"/>
                  </a:cubicBezTo>
                  <a:lnTo>
                    <a:pt x="550799" y="1871853"/>
                  </a:lnTo>
                  <a:lnTo>
                    <a:pt x="506095" y="1795018"/>
                  </a:lnTo>
                  <a:lnTo>
                    <a:pt x="550799" y="1871853"/>
                  </a:lnTo>
                  <a:cubicBezTo>
                    <a:pt x="319786" y="2006219"/>
                    <a:pt x="177800" y="2253107"/>
                    <a:pt x="177800" y="2520315"/>
                  </a:cubicBezTo>
                  <a:lnTo>
                    <a:pt x="177800" y="5712968"/>
                  </a:lnTo>
                  <a:cubicBezTo>
                    <a:pt x="177800" y="5980049"/>
                    <a:pt x="319786" y="6227064"/>
                    <a:pt x="550799" y="6361430"/>
                  </a:cubicBezTo>
                  <a:lnTo>
                    <a:pt x="506095" y="6438265"/>
                  </a:lnTo>
                  <a:lnTo>
                    <a:pt x="550799" y="6361430"/>
                  </a:lnTo>
                  <a:lnTo>
                    <a:pt x="3289681" y="7955026"/>
                  </a:lnTo>
                  <a:cubicBezTo>
                    <a:pt x="3519932" y="8089011"/>
                    <a:pt x="3804285" y="8089011"/>
                    <a:pt x="4034536" y="7955026"/>
                  </a:cubicBezTo>
                  <a:lnTo>
                    <a:pt x="6773418" y="6361430"/>
                  </a:lnTo>
                  <a:lnTo>
                    <a:pt x="6818123" y="6438265"/>
                  </a:lnTo>
                  <a:lnTo>
                    <a:pt x="6773418" y="6361430"/>
                  </a:lnTo>
                  <a:cubicBezTo>
                    <a:pt x="7004304" y="6227064"/>
                    <a:pt x="7146417" y="5980049"/>
                    <a:pt x="7146417" y="5712968"/>
                  </a:cubicBezTo>
                  <a:lnTo>
                    <a:pt x="7146417" y="2520315"/>
                  </a:lnTo>
                  <a:cubicBezTo>
                    <a:pt x="7146417" y="2253234"/>
                    <a:pt x="7004431" y="2006219"/>
                    <a:pt x="6773418" y="1871853"/>
                  </a:cubicBezTo>
                  <a:lnTo>
                    <a:pt x="6818123" y="1795018"/>
                  </a:lnTo>
                  <a:lnTo>
                    <a:pt x="6773418" y="1871853"/>
                  </a:lnTo>
                  <a:lnTo>
                    <a:pt x="4034536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42076848" name="Group 11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2" name="Freeform 12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203631204" name="CaixaDeTexto 5"/>
          <p:cNvSpPr txBox="1"/>
          <p:nvPr/>
        </p:nvSpPr>
        <p:spPr bwMode="auto">
          <a:xfrm>
            <a:off x="1013603" y="1455707"/>
            <a:ext cx="13888887" cy="701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Classificação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</a:t>
            </a:r>
            <a:r>
              <a:rPr lang="en-US" sz="4000" b="1" i="0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e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Critérios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Técnicos</a:t>
            </a:r>
            <a:endParaRPr sz="4000" b="1">
              <a:latin typeface="Poppins Bold"/>
              <a:cs typeface="Poppins Bold"/>
            </a:endParaRPr>
          </a:p>
        </p:txBody>
      </p:sp>
      <p:sp>
        <p:nvSpPr>
          <p:cNvPr id="791859674" name="CaixaDeTexto 12"/>
          <p:cNvSpPr txBox="1"/>
          <p:nvPr/>
        </p:nvSpPr>
        <p:spPr bwMode="auto">
          <a:xfrm flipH="0" flipV="0">
            <a:off x="582283" y="2577140"/>
            <a:ext cx="12934060" cy="6035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classificação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0" i="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resíduos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é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etapa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central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obrigatoriamente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técnica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baseada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ensaios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laboratoriais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critérios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normativos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.</a:t>
            </a:r>
            <a:endParaRPr lang="pt-BR" sz="2600">
              <a:latin typeface="Poppins"/>
              <a:cs typeface="Poppins"/>
            </a:endParaRPr>
          </a:p>
          <a:p>
            <a:pPr algn="just">
              <a:lnSpc>
                <a:spcPct val="150000"/>
              </a:lnSpc>
              <a:defRPr/>
            </a:pPr>
            <a:endParaRPr lang="en-US" sz="2600">
              <a:latin typeface="Poppins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Classificação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Classe 1 –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Perigosos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 Classe 2 –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Não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perigosos</a:t>
            </a:r>
            <a:endParaRPr lang="en-US" sz="2600">
              <a:latin typeface="Poppins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Critérios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periculosidade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inflamabilidade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corrosividade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reatividade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toxicidade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patogenicidade</a:t>
            </a:r>
            <a:endParaRPr lang="en-US" sz="2600">
              <a:latin typeface="Poppins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Avaliação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substâncias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como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POPs (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Poluentes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Orgânicos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Persistentes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).</a:t>
            </a:r>
            <a:endParaRPr lang="en-US" sz="2600">
              <a:latin typeface="Poppins"/>
              <a:cs typeface="Poppins"/>
            </a:endParaRPr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Ensaios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obrigatórios</a:t>
            </a:r>
            <a:r>
              <a:rPr lang="en-US" sz="2600" b="1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:</a:t>
            </a:r>
            <a:endParaRPr lang="en-US" sz="2600" b="1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 marL="914400" lvl="1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Lixiviação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(NBR 10005:2004)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simula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liberação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contaminantes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meio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ácido</a:t>
            </a:r>
            <a:endParaRPr lang="pt-BR" sz="2600">
              <a:solidFill>
                <a:srgbClr val="000000"/>
              </a:solidFill>
              <a:latin typeface="Poppins"/>
              <a:ea typeface="+mn-lt"/>
              <a:cs typeface="Poppins"/>
            </a:endParaRPr>
          </a:p>
          <a:p>
            <a:pPr marL="914400" lvl="1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Solubilização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(NBR 10006:2004): Avalia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solubilidade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+mn-lt"/>
                <a:cs typeface="Poppins"/>
              </a:rPr>
              <a:t>água</a:t>
            </a:r>
            <a:endParaRPr lang="pt-BR" sz="2600">
              <a:latin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49451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49899512" name="Group 3"/>
          <p:cNvGrpSpPr/>
          <p:nvPr/>
        </p:nvGrpSpPr>
        <p:grpSpPr bwMode="auto">
          <a:xfrm>
            <a:off x="503494" y="1567283"/>
            <a:ext cx="193834" cy="753808"/>
            <a:chOff x="0" y="0"/>
            <a:chExt cx="258445" cy="1005078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58445" cy="1005078"/>
            </a:xfrm>
            <a:custGeom>
              <a:avLst/>
              <a:gdLst/>
              <a:ahLst/>
              <a:cxnLst/>
              <a:rect l="l" t="t" r="r" b="b"/>
              <a:pathLst>
                <a:path w="258445" h="100507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05078"/>
                  </a:lnTo>
                  <a:lnTo>
                    <a:pt x="0" y="100507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1069195400" name="Group 6"/>
          <p:cNvGrpSpPr/>
          <p:nvPr/>
        </p:nvGrpSpPr>
        <p:grpSpPr bwMode="auto">
          <a:xfrm>
            <a:off x="14436226" y="2776376"/>
            <a:ext cx="6833081" cy="7741248"/>
            <a:chOff x="0" y="0"/>
            <a:chExt cx="8190624" cy="8883929"/>
          </a:xfrm>
        </p:grpSpPr>
        <p:sp>
          <p:nvSpPr>
            <p:cNvPr id="7" name="Freeform 7"/>
            <p:cNvSpPr/>
            <p:nvPr/>
          </p:nvSpPr>
          <p:spPr bwMode="auto">
            <a:xfrm>
              <a:off x="88900" y="88932"/>
              <a:ext cx="6877685" cy="7594155"/>
            </a:xfrm>
            <a:custGeom>
              <a:avLst/>
              <a:gdLst/>
              <a:ahLst/>
              <a:cxnLst/>
              <a:rect l="l" t="t" r="r" b="b"/>
              <a:pathLst>
                <a:path w="6877685" h="7594155" fill="norm" stroke="1" extrusionOk="0">
                  <a:moveTo>
                    <a:pt x="3874770" y="115538"/>
                  </a:moveTo>
                  <a:lnTo>
                    <a:pt x="6441694" y="1582515"/>
                  </a:lnTo>
                  <a:cubicBezTo>
                    <a:pt x="6711569" y="1736820"/>
                    <a:pt x="6877685" y="2020411"/>
                    <a:pt x="6877685" y="2327116"/>
                  </a:cubicBezTo>
                  <a:lnTo>
                    <a:pt x="6877685" y="5266912"/>
                  </a:lnTo>
                  <a:cubicBezTo>
                    <a:pt x="6877685" y="5573617"/>
                    <a:pt x="6711569" y="5857335"/>
                    <a:pt x="6441694" y="6011513"/>
                  </a:cubicBezTo>
                  <a:lnTo>
                    <a:pt x="3874770" y="7478617"/>
                  </a:lnTo>
                  <a:cubicBezTo>
                    <a:pt x="3605276" y="7632668"/>
                    <a:pt x="3272282" y="7632668"/>
                    <a:pt x="3002788" y="7478617"/>
                  </a:cubicBezTo>
                  <a:lnTo>
                    <a:pt x="435991" y="6011640"/>
                  </a:lnTo>
                  <a:cubicBezTo>
                    <a:pt x="166116" y="5857335"/>
                    <a:pt x="0" y="5573744"/>
                    <a:pt x="0" y="5266912"/>
                  </a:cubicBezTo>
                  <a:lnTo>
                    <a:pt x="0" y="2327116"/>
                  </a:lnTo>
                  <a:cubicBezTo>
                    <a:pt x="0" y="2020411"/>
                    <a:pt x="166116" y="1736693"/>
                    <a:pt x="435991" y="1582515"/>
                  </a:cubicBezTo>
                  <a:lnTo>
                    <a:pt x="3002788" y="115538"/>
                  </a:lnTo>
                  <a:cubicBezTo>
                    <a:pt x="3272282" y="-38513"/>
                    <a:pt x="3605276" y="-38513"/>
                    <a:pt x="3874770" y="115538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52065" t="0" r="-41587" b="-16983"/>
              </a:stretch>
            </a:blipFill>
          </p:spPr>
        </p:sp>
        <p:sp>
          <p:nvSpPr>
            <p:cNvPr id="8" name="Freeform 8"/>
            <p:cNvSpPr/>
            <p:nvPr/>
          </p:nvSpPr>
          <p:spPr bwMode="auto">
            <a:xfrm>
              <a:off x="0" y="0"/>
              <a:ext cx="7055485" cy="7772019"/>
            </a:xfrm>
            <a:custGeom>
              <a:avLst/>
              <a:gdLst/>
              <a:ahLst/>
              <a:cxnLst/>
              <a:rect l="l" t="t" r="r" b="b"/>
              <a:pathLst>
                <a:path w="7055485" h="7772019" fill="norm" stroke="1" extrusionOk="0">
                  <a:moveTo>
                    <a:pt x="4007866" y="127254"/>
                  </a:moveTo>
                  <a:lnTo>
                    <a:pt x="6574663" y="1594231"/>
                  </a:lnTo>
                  <a:lnTo>
                    <a:pt x="6530594" y="1671447"/>
                  </a:lnTo>
                  <a:lnTo>
                    <a:pt x="6574663" y="1594231"/>
                  </a:lnTo>
                  <a:cubicBezTo>
                    <a:pt x="6871843" y="1764030"/>
                    <a:pt x="7055485" y="2076831"/>
                    <a:pt x="7055485" y="2416048"/>
                  </a:cubicBezTo>
                  <a:lnTo>
                    <a:pt x="6966585" y="2416048"/>
                  </a:lnTo>
                  <a:lnTo>
                    <a:pt x="7055485" y="2416048"/>
                  </a:lnTo>
                  <a:lnTo>
                    <a:pt x="7055485" y="5355844"/>
                  </a:lnTo>
                  <a:lnTo>
                    <a:pt x="6966585" y="5355844"/>
                  </a:lnTo>
                  <a:lnTo>
                    <a:pt x="7055485" y="5355844"/>
                  </a:lnTo>
                  <a:cubicBezTo>
                    <a:pt x="7055485" y="5695061"/>
                    <a:pt x="6871843" y="6007862"/>
                    <a:pt x="6574663" y="6177661"/>
                  </a:cubicBezTo>
                  <a:lnTo>
                    <a:pt x="6530594" y="6100445"/>
                  </a:lnTo>
                  <a:lnTo>
                    <a:pt x="6574663" y="6177661"/>
                  </a:lnTo>
                  <a:lnTo>
                    <a:pt x="4007866" y="7644765"/>
                  </a:lnTo>
                  <a:cubicBezTo>
                    <a:pt x="3711067" y="7814437"/>
                    <a:pt x="3344545" y="7814437"/>
                    <a:pt x="3047619" y="7644765"/>
                  </a:cubicBezTo>
                  <a:lnTo>
                    <a:pt x="480822" y="6177661"/>
                  </a:lnTo>
                  <a:lnTo>
                    <a:pt x="524891" y="6100445"/>
                  </a:lnTo>
                  <a:lnTo>
                    <a:pt x="480822" y="6177661"/>
                  </a:lnTo>
                  <a:cubicBezTo>
                    <a:pt x="183642" y="6007862"/>
                    <a:pt x="0" y="5695061"/>
                    <a:pt x="0" y="5355844"/>
                  </a:cubicBezTo>
                  <a:lnTo>
                    <a:pt x="88900" y="5355844"/>
                  </a:lnTo>
                  <a:lnTo>
                    <a:pt x="0" y="5355844"/>
                  </a:lnTo>
                  <a:lnTo>
                    <a:pt x="0" y="2416048"/>
                  </a:lnTo>
                  <a:lnTo>
                    <a:pt x="88900" y="2416048"/>
                  </a:lnTo>
                  <a:lnTo>
                    <a:pt x="0" y="2416048"/>
                  </a:lnTo>
                  <a:cubicBezTo>
                    <a:pt x="0" y="2076831"/>
                    <a:pt x="183642" y="1764030"/>
                    <a:pt x="480822" y="1594231"/>
                  </a:cubicBezTo>
                  <a:lnTo>
                    <a:pt x="524891" y="1671447"/>
                  </a:lnTo>
                  <a:lnTo>
                    <a:pt x="480822" y="1594231"/>
                  </a:lnTo>
                  <a:lnTo>
                    <a:pt x="3047619" y="127254"/>
                  </a:lnTo>
                  <a:cubicBezTo>
                    <a:pt x="3344418" y="-42418"/>
                    <a:pt x="3710940" y="-42418"/>
                    <a:pt x="4007866" y="127254"/>
                  </a:cubicBezTo>
                  <a:moveTo>
                    <a:pt x="3919601" y="281559"/>
                  </a:moveTo>
                  <a:lnTo>
                    <a:pt x="3963670" y="204343"/>
                  </a:lnTo>
                  <a:lnTo>
                    <a:pt x="3919601" y="281559"/>
                  </a:lnTo>
                  <a:cubicBezTo>
                    <a:pt x="3677412" y="143129"/>
                    <a:pt x="3378073" y="143129"/>
                    <a:pt x="3135884" y="281559"/>
                  </a:cubicBezTo>
                  <a:lnTo>
                    <a:pt x="3091815" y="204343"/>
                  </a:lnTo>
                  <a:lnTo>
                    <a:pt x="3135884" y="281559"/>
                  </a:lnTo>
                  <a:lnTo>
                    <a:pt x="568960" y="1748663"/>
                  </a:lnTo>
                  <a:cubicBezTo>
                    <a:pt x="326263" y="1887347"/>
                    <a:pt x="177800" y="2141728"/>
                    <a:pt x="177800" y="2416048"/>
                  </a:cubicBezTo>
                  <a:lnTo>
                    <a:pt x="177800" y="5355844"/>
                  </a:lnTo>
                  <a:cubicBezTo>
                    <a:pt x="177800" y="5630164"/>
                    <a:pt x="326263" y="5884545"/>
                    <a:pt x="568960" y="6023356"/>
                  </a:cubicBezTo>
                  <a:lnTo>
                    <a:pt x="3135884" y="7490333"/>
                  </a:lnTo>
                  <a:lnTo>
                    <a:pt x="3091815" y="7567549"/>
                  </a:lnTo>
                  <a:lnTo>
                    <a:pt x="3135884" y="7490333"/>
                  </a:lnTo>
                  <a:cubicBezTo>
                    <a:pt x="3378073" y="7628763"/>
                    <a:pt x="3677412" y="7628763"/>
                    <a:pt x="3919601" y="7490333"/>
                  </a:cubicBezTo>
                  <a:lnTo>
                    <a:pt x="3963670" y="7567549"/>
                  </a:lnTo>
                  <a:lnTo>
                    <a:pt x="3919601" y="7490333"/>
                  </a:lnTo>
                  <a:lnTo>
                    <a:pt x="6486398" y="6023356"/>
                  </a:lnTo>
                  <a:cubicBezTo>
                    <a:pt x="6729095" y="5884672"/>
                    <a:pt x="6877558" y="5630164"/>
                    <a:pt x="6877558" y="5355844"/>
                  </a:cubicBezTo>
                  <a:lnTo>
                    <a:pt x="6877558" y="2416048"/>
                  </a:lnTo>
                  <a:cubicBezTo>
                    <a:pt x="6877558" y="2141728"/>
                    <a:pt x="6729095" y="1887347"/>
                    <a:pt x="6486398" y="1748536"/>
                  </a:cubicBezTo>
                  <a:lnTo>
                    <a:pt x="3919601" y="2815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14370975" name="Group 11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2" name="Freeform 12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1078047200" name="CaixaDeTexto 8"/>
          <p:cNvSpPr txBox="1"/>
          <p:nvPr/>
        </p:nvSpPr>
        <p:spPr bwMode="auto">
          <a:xfrm>
            <a:off x="927339" y="1585103"/>
            <a:ext cx="13890327" cy="701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Matriz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Analítica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, </a:t>
            </a:r>
            <a:r>
              <a:rPr lang="pt-BR" sz="4000" b="1">
                <a:solidFill>
                  <a:srgbClr val="FFFFFF"/>
                </a:solidFill>
                <a:latin typeface="Poppins Bold"/>
                <a:ea typeface="Calibri"/>
                <a:cs typeface="Poppins Bold"/>
              </a:rPr>
              <a:t>L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audos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 e </a:t>
            </a:r>
            <a:r>
              <a:rPr lang="pt-BR" sz="4000" b="1">
                <a:solidFill>
                  <a:srgbClr val="FFFFFF"/>
                </a:solidFill>
                <a:latin typeface="Poppins Bold"/>
                <a:ea typeface="Calibri"/>
                <a:cs typeface="Poppins Bold"/>
              </a:rPr>
              <a:t>R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+mn-lt"/>
                <a:cs typeface="Poppins Bold"/>
              </a:rPr>
              <a:t>astreabilidade</a:t>
            </a:r>
            <a:endParaRPr b="1"/>
          </a:p>
        </p:txBody>
      </p:sp>
      <p:sp>
        <p:nvSpPr>
          <p:cNvPr id="530474087" name="CaixaDeTexto 9"/>
          <p:cNvSpPr txBox="1"/>
          <p:nvPr/>
        </p:nvSpPr>
        <p:spPr bwMode="auto">
          <a:xfrm>
            <a:off x="496019" y="3030028"/>
            <a:ext cx="13543471" cy="7237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Matriz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analítica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aplicada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: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definição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parâmetros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conforme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a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natureza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do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resíduo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processo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gerador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e 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riscos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associados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;</a:t>
            </a:r>
            <a:endParaRPr lang="pt-BR"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Laudo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Classificação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Resíduos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(LCR):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documento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técnico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que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define a “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identidade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” do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resíduo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como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base para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transporte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tratamento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destinação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final;</a:t>
            </a:r>
            <a:endParaRPr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Sistemas de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gestão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(SGCR):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registro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e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controle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de dados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analíticos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rastreabilidade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do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ciclo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vida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do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resíduo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;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integração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com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órgãos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ambientais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;</a:t>
            </a:r>
            <a:endParaRPr/>
          </a:p>
          <a:p>
            <a:pPr marL="514350" indent="-514350" algn="just">
              <a:lnSpc>
                <a:spcPct val="150000"/>
              </a:lnSpc>
              <a:buAutoNum type="arabicPeriod"/>
              <a:defRPr/>
            </a:pP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Tomada de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decisão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técnica</a:t>
            </a:r>
            <a:r>
              <a:rPr lang="en-US" sz="2600" b="1">
                <a:solidFill>
                  <a:srgbClr val="FFFFFF"/>
                </a:solidFill>
                <a:latin typeface="Poppins"/>
                <a:cs typeface="Poppins"/>
              </a:rPr>
              <a:t>: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classificação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correta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orienta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a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escolha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do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tratamento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viabilidade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reaproveitamento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,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definição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destinação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final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ambientalmente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adequada</a:t>
            </a:r>
            <a:r>
              <a:rPr lang="en-US" sz="260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pt-BR" sz="260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417374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944960264" name="TextBox 3"/>
          <p:cNvSpPr txBox="1"/>
          <p:nvPr/>
        </p:nvSpPr>
        <p:spPr bwMode="auto">
          <a:xfrm flipH="0" flipV="0">
            <a:off x="455723" y="3132838"/>
            <a:ext cx="11473120" cy="489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0890" lvl="2" indent="-457200" algn="just">
              <a:lnSpc>
                <a:spcPts val="4905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Conselho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Federal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(CFQ) é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uma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autarquia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federal,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criada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pela Lei nº 2.800, de 18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junho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1956;</a:t>
            </a:r>
            <a:endParaRPr lang="en-US" sz="2600">
              <a:solidFill>
                <a:srgbClr val="FFFFFF"/>
              </a:solidFill>
              <a:latin typeface="Poppins"/>
              <a:cs typeface="Poppins"/>
            </a:endParaRPr>
          </a:p>
          <a:p>
            <a:pPr marL="770890" lvl="2" indent="-457200" algn="just">
              <a:lnSpc>
                <a:spcPts val="4905"/>
              </a:lnSpc>
              <a:buFont typeface="Arial"/>
              <a:buChar char="•"/>
              <a:defRPr/>
            </a:pP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770890" lvl="2" indent="-457200" algn="just">
              <a:lnSpc>
                <a:spcPts val="468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Possui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sede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Brasília (DF) 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ao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lado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dos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Conselhos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Regionais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(CRQs),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constitui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o “Sistema CFQ/CRQs”;</a:t>
            </a: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770890" lvl="2" indent="-457200" algn="just">
              <a:lnSpc>
                <a:spcPts val="4680"/>
              </a:lnSpc>
              <a:buFont typeface="Arial"/>
              <a:buChar char="•"/>
              <a:defRPr/>
            </a:pP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770890" lvl="2" indent="-457200" algn="just">
              <a:lnSpc>
                <a:spcPts val="4905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por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finalidade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fiscalizar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exercício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profissão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 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todo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território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nacional;</a:t>
            </a: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717987475" name="Group 4"/>
          <p:cNvGrpSpPr/>
          <p:nvPr/>
        </p:nvGrpSpPr>
        <p:grpSpPr bwMode="auto">
          <a:xfrm>
            <a:off x="450666" y="2066344"/>
            <a:ext cx="193834" cy="814768"/>
            <a:chOff x="0" y="0"/>
            <a:chExt cx="258445" cy="1086358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sp>
        <p:nvSpPr>
          <p:cNvPr id="1152787111" name="TextBox 6"/>
          <p:cNvSpPr txBox="1"/>
          <p:nvPr/>
        </p:nvSpPr>
        <p:spPr bwMode="auto">
          <a:xfrm>
            <a:off x="794135" y="2158314"/>
            <a:ext cx="17236999" cy="60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CO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NSELHO FEDERAL DE QUÍMICA</a:t>
            </a:r>
            <a:r>
              <a:rPr lang="en-US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(CF</a:t>
            </a:r>
            <a:r>
              <a:rPr lang="pt-BR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Q</a:t>
            </a:r>
            <a:r>
              <a:rPr lang="en-US" sz="4000" b="1" i="0" u="none" strike="noStrike" cap="none" spc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)</a:t>
            </a:r>
            <a:endParaRPr/>
          </a:p>
        </p:txBody>
      </p:sp>
      <p:grpSp>
        <p:nvGrpSpPr>
          <p:cNvPr id="1149115908" name="Group 7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8" name="Freeform 8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0" t="0" r="-1" b="1"/>
              </a:stretch>
            </a:blipFill>
          </p:spPr>
        </p:sp>
      </p:grpSp>
      <p:sp>
        <p:nvSpPr>
          <p:cNvPr id="969573789" name=""/>
          <p:cNvSpPr/>
          <p:nvPr/>
        </p:nvSpPr>
        <p:spPr bwMode="auto">
          <a:xfrm rot="0" flipH="0" flipV="0">
            <a:off x="13079062" y="3577113"/>
            <a:ext cx="3968748" cy="38496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55701" name="Freeform 7" descr="Uma imagem contendo Gráfico  O conteúdo gerado por IA pode estar incorreto."/>
          <p:cNvSpPr/>
          <p:nvPr/>
        </p:nvSpPr>
        <p:spPr bwMode="auto">
          <a:xfrm>
            <a:off x="12402343" y="2917031"/>
            <a:ext cx="5181725" cy="5169852"/>
          </a:xfrm>
          <a:custGeom>
            <a:avLst/>
            <a:gdLst/>
            <a:ahLst/>
            <a:cxnLst/>
            <a:rect l="l" t="t" r="r" b="b"/>
            <a:pathLst>
              <a:path w="5542280" h="5562600" fill="norm" stroke="1" extrusionOk="0">
                <a:moveTo>
                  <a:pt x="0" y="0"/>
                </a:moveTo>
                <a:lnTo>
                  <a:pt x="5542280" y="0"/>
                </a:lnTo>
                <a:lnTo>
                  <a:pt x="5542280" y="5562600"/>
                </a:lnTo>
                <a:lnTo>
                  <a:pt x="0" y="5562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 l="-183" t="0" r="-183" b="0"/>
            </a:stretch>
          </a:blipFill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253581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2114108383" name="Group 4"/>
          <p:cNvGrpSpPr/>
          <p:nvPr/>
        </p:nvGrpSpPr>
        <p:grpSpPr bwMode="auto">
          <a:xfrm>
            <a:off x="652624" y="1896389"/>
            <a:ext cx="12504325" cy="524732"/>
            <a:chOff x="0" y="0"/>
            <a:chExt cx="16672433" cy="699643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16672433" cy="699643"/>
            </a:xfrm>
            <a:custGeom>
              <a:avLst/>
              <a:gdLst/>
              <a:ahLst/>
              <a:cxnLst/>
              <a:rect l="l" t="t" r="r" b="b"/>
              <a:pathLst>
                <a:path w="16672433" h="699643" fill="norm" stroke="1" extrusionOk="0">
                  <a:moveTo>
                    <a:pt x="0" y="0"/>
                  </a:moveTo>
                  <a:lnTo>
                    <a:pt x="16672433" y="0"/>
                  </a:lnTo>
                  <a:lnTo>
                    <a:pt x="16672433" y="699643"/>
                  </a:lnTo>
                  <a:lnTo>
                    <a:pt x="0" y="699643"/>
                  </a:lnTo>
                  <a:close/>
                </a:path>
              </a:pathLst>
            </a:custGeom>
            <a:blipFill rotWithShape="1">
              <a:blip r:embed="rId4">
                <a:alphaModFix amt="0"/>
              </a:blip>
              <a:stretch>
                <a:fillRect l="0" t="-414004" r="0" b="-414004"/>
              </a:stretch>
            </a:blipFill>
          </p:spPr>
        </p:sp>
      </p:grpSp>
      <p:grpSp>
        <p:nvGrpSpPr>
          <p:cNvPr id="1779731312" name="Group 6"/>
          <p:cNvGrpSpPr/>
          <p:nvPr/>
        </p:nvGrpSpPr>
        <p:grpSpPr bwMode="auto">
          <a:xfrm>
            <a:off x="652624" y="1960683"/>
            <a:ext cx="12504287" cy="460458"/>
            <a:chOff x="0" y="0"/>
            <a:chExt cx="16672382" cy="61394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16672433" cy="613918"/>
            </a:xfrm>
            <a:custGeom>
              <a:avLst/>
              <a:gdLst/>
              <a:ahLst/>
              <a:cxnLst/>
              <a:rect l="l" t="t" r="r" b="b"/>
              <a:pathLst>
                <a:path w="16672433" h="613918" fill="norm" stroke="1" extrusionOk="0">
                  <a:moveTo>
                    <a:pt x="0" y="0"/>
                  </a:moveTo>
                  <a:lnTo>
                    <a:pt x="16672433" y="0"/>
                  </a:lnTo>
                  <a:lnTo>
                    <a:pt x="16672433" y="613918"/>
                  </a:lnTo>
                  <a:lnTo>
                    <a:pt x="0" y="613918"/>
                  </a:lnTo>
                  <a:close/>
                </a:path>
              </a:pathLst>
            </a:custGeom>
            <a:blipFill rotWithShape="1">
              <a:blip r:embed="rId5">
                <a:alphaModFix amt="0"/>
              </a:blip>
              <a:stretch>
                <a:fillRect l="0" t="-478791" r="0" b="-478796"/>
              </a:stretch>
            </a:blipFill>
          </p:spPr>
        </p:sp>
      </p:grpSp>
      <p:grpSp>
        <p:nvGrpSpPr>
          <p:cNvPr id="587586022" name="Group 8"/>
          <p:cNvGrpSpPr/>
          <p:nvPr/>
        </p:nvGrpSpPr>
        <p:grpSpPr bwMode="auto">
          <a:xfrm>
            <a:off x="652624" y="2024977"/>
            <a:ext cx="12504287" cy="396164"/>
            <a:chOff x="0" y="0"/>
            <a:chExt cx="16672382" cy="52821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6672382" cy="528219"/>
            </a:xfrm>
            <a:custGeom>
              <a:avLst/>
              <a:gdLst/>
              <a:ahLst/>
              <a:cxnLst/>
              <a:rect l="l" t="t" r="r" b="b"/>
              <a:pathLst>
                <a:path w="16672382" h="528219" fill="norm" stroke="1" extrusionOk="0">
                  <a:moveTo>
                    <a:pt x="0" y="0"/>
                  </a:moveTo>
                  <a:lnTo>
                    <a:pt x="16672382" y="0"/>
                  </a:lnTo>
                  <a:lnTo>
                    <a:pt x="16672382" y="528219"/>
                  </a:lnTo>
                  <a:lnTo>
                    <a:pt x="0" y="528219"/>
                  </a:lnTo>
                  <a:close/>
                </a:path>
              </a:pathLst>
            </a:custGeom>
            <a:blipFill rotWithShape="1">
              <a:blip r:embed="rId6">
                <a:alphaModFix amt="0"/>
              </a:blip>
              <a:stretch>
                <a:fillRect l="0" t="-565014" r="0" b="-565013"/>
              </a:stretch>
            </a:blipFill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85725"/>
              <a:ext cx="16672382" cy="442493"/>
            </a:xfrm>
            <a:prstGeom prst="rect">
              <a:avLst/>
            </a:prstGeom>
            <a:grpFill/>
          </p:spPr>
          <p:txBody>
            <a:bodyPr lIns="0" tIns="0" rIns="0" bIns="0" rtlCol="0" anchor="ctr"/>
            <a:lstStyle/>
            <a:p>
              <a:pPr algn="l">
                <a:lnSpc>
                  <a:spcPts val="3498"/>
                </a:lnSpc>
                <a:defRPr/>
              </a:pPr>
              <a:r>
                <a:rPr lang="en-US" sz="40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</a:rPr>
                <a:t>O SISTEMA CFQ/CRQs E A SOCIEDADE</a:t>
              </a:r>
              <a:endParaRPr/>
            </a:p>
          </p:txBody>
        </p:sp>
      </p:grpSp>
      <p:grpSp>
        <p:nvGrpSpPr>
          <p:cNvPr id="1136720363" name="Group 11"/>
          <p:cNvGrpSpPr/>
          <p:nvPr/>
        </p:nvGrpSpPr>
        <p:grpSpPr bwMode="auto">
          <a:xfrm>
            <a:off x="328746" y="1762982"/>
            <a:ext cx="193834" cy="814768"/>
            <a:chOff x="0" y="0"/>
            <a:chExt cx="258445" cy="1086358"/>
          </a:xfrm>
        </p:grpSpPr>
        <p:sp>
          <p:nvSpPr>
            <p:cNvPr id="12" name="Freeform 12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165074440" name="Group 13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4" name="Freeform 14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 l="0" t="0" r="-1" b="1"/>
              </a:stretch>
            </a:blipFill>
          </p:spPr>
        </p:sp>
      </p:grpSp>
      <p:sp>
        <p:nvSpPr>
          <p:cNvPr id="967774200" name="TextBox 5"/>
          <p:cNvSpPr txBox="1"/>
          <p:nvPr/>
        </p:nvSpPr>
        <p:spPr bwMode="auto">
          <a:xfrm>
            <a:off x="522682" y="3074412"/>
            <a:ext cx="16681706" cy="603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5039"/>
              </a:lnSpc>
              <a:defRPr/>
            </a:pP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Participação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do Sistema CFQ/CRQs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em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eventos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como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o 9º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Congresso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Sul-Americano de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Resíduos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Sólidos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e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Sustentabilidade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 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tem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por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objetivo</a:t>
            </a:r>
            <a:r>
              <a:rPr lang="en-US" sz="2600" b="1">
                <a:solidFill>
                  <a:schemeClr val="bg1"/>
                </a:solidFill>
                <a:latin typeface="Poppins"/>
                <a:ea typeface="Poppins Bold"/>
                <a:cs typeface="Poppins"/>
              </a:rPr>
              <a:t>:</a:t>
            </a:r>
            <a:endParaRPr lang="en-US" sz="2600" b="1">
              <a:solidFill>
                <a:schemeClr val="bg1"/>
              </a:solidFill>
              <a:latin typeface="Poppins"/>
              <a:ea typeface="Poppins Bold"/>
              <a:cs typeface="Poppins"/>
            </a:endParaRPr>
          </a:p>
          <a:p>
            <a:pPr algn="just">
              <a:lnSpc>
                <a:spcPts val="624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•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Ampliar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as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parcerias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institucionais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624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•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Contribuir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elaboração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dispositivos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técnicos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legais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relacionados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à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 gerenciamento de resíduos sólidos e sustentabilidade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624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•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Contribuir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elaboração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diretrizes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educacionais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uímica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ambiental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624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•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Demonstrar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para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órgãos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entidades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instituições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ensino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 sociedade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importância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atuação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dos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pt-BR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no segmento de gerenciamento de resíduos sólidos.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71010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431680481" name="Group 3"/>
          <p:cNvGrpSpPr/>
          <p:nvPr/>
        </p:nvGrpSpPr>
        <p:grpSpPr bwMode="auto">
          <a:xfrm>
            <a:off x="7434541" y="3494553"/>
            <a:ext cx="3086100" cy="3070972"/>
            <a:chOff x="0" y="0"/>
            <a:chExt cx="812800" cy="808816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812800" cy="808816"/>
            </a:xfrm>
            <a:custGeom>
              <a:avLst/>
              <a:gdLst/>
              <a:ahLst/>
              <a:cxnLst/>
              <a:rect l="l" t="t" r="r" b="b"/>
              <a:pathLst>
                <a:path w="812800" h="808816" fill="norm" stroke="1" extrusionOk="0">
                  <a:moveTo>
                    <a:pt x="406400" y="0"/>
                  </a:moveTo>
                  <a:cubicBezTo>
                    <a:pt x="181951" y="0"/>
                    <a:pt x="0" y="181060"/>
                    <a:pt x="0" y="404408"/>
                  </a:cubicBezTo>
                  <a:cubicBezTo>
                    <a:pt x="0" y="627756"/>
                    <a:pt x="181951" y="808816"/>
                    <a:pt x="406400" y="808816"/>
                  </a:cubicBezTo>
                  <a:cubicBezTo>
                    <a:pt x="630849" y="808816"/>
                    <a:pt x="812800" y="627756"/>
                    <a:pt x="812800" y="404408"/>
                  </a:cubicBezTo>
                  <a:cubicBezTo>
                    <a:pt x="812800" y="18106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76200" y="-86099"/>
              <a:ext cx="660400" cy="81908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0"/>
                </a:lnSpc>
                <a:defRPr/>
              </a:pPr>
              <a:endParaRPr/>
            </a:p>
          </p:txBody>
        </p:sp>
      </p:grpSp>
      <p:grpSp>
        <p:nvGrpSpPr>
          <p:cNvPr id="671063233" name="Group 6"/>
          <p:cNvGrpSpPr/>
          <p:nvPr/>
        </p:nvGrpSpPr>
        <p:grpSpPr bwMode="auto">
          <a:xfrm>
            <a:off x="6793339" y="2847419"/>
            <a:ext cx="4156710" cy="4171950"/>
            <a:chOff x="0" y="0"/>
            <a:chExt cx="5542280" cy="5562600"/>
          </a:xfrm>
        </p:grpSpPr>
        <p:sp>
          <p:nvSpPr>
            <p:cNvPr id="7" name="Freeform 7" descr="Uma imagem contendo Gráfico  O conteúdo gerado por IA pode estar incorreto."/>
            <p:cNvSpPr/>
            <p:nvPr/>
          </p:nvSpPr>
          <p:spPr bwMode="auto">
            <a:xfrm>
              <a:off x="0" y="0"/>
              <a:ext cx="5542280" cy="5562600"/>
            </a:xfrm>
            <a:custGeom>
              <a:avLst/>
              <a:gdLst/>
              <a:ahLst/>
              <a:cxnLst/>
              <a:rect l="l" t="t" r="r" b="b"/>
              <a:pathLst>
                <a:path w="5542280" h="5562600" fill="norm" stroke="1" extrusionOk="0">
                  <a:moveTo>
                    <a:pt x="609600" y="0"/>
                  </a:moveTo>
                  <a:lnTo>
                    <a:pt x="4932680" y="0"/>
                  </a:lnTo>
                  <a:cubicBezTo>
                    <a:pt x="5094356" y="0"/>
                    <a:pt x="5249410" y="64226"/>
                    <a:pt x="5363732" y="178548"/>
                  </a:cubicBezTo>
                  <a:cubicBezTo>
                    <a:pt x="5478054" y="292870"/>
                    <a:pt x="5542280" y="447924"/>
                    <a:pt x="5542280" y="609600"/>
                  </a:cubicBezTo>
                  <a:lnTo>
                    <a:pt x="5542280" y="4953000"/>
                  </a:lnTo>
                  <a:cubicBezTo>
                    <a:pt x="5542280" y="5289673"/>
                    <a:pt x="5269353" y="5562600"/>
                    <a:pt x="4932680" y="5562600"/>
                  </a:cubicBezTo>
                  <a:lnTo>
                    <a:pt x="609600" y="5562600"/>
                  </a:lnTo>
                  <a:cubicBezTo>
                    <a:pt x="272927" y="5562600"/>
                    <a:pt x="0" y="5289673"/>
                    <a:pt x="0" y="4953000"/>
                  </a:cubicBezTo>
                  <a:lnTo>
                    <a:pt x="0" y="609600"/>
                  </a:ln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183" t="0" r="-183" b="0"/>
              </a:stretch>
            </a:blipFill>
          </p:spPr>
        </p:sp>
      </p:grpSp>
      <p:grpSp>
        <p:nvGrpSpPr>
          <p:cNvPr id="1465175838" name="Group 8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9" name="Freeform 9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977469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901941805" name="Group 3"/>
          <p:cNvGrpSpPr/>
          <p:nvPr/>
        </p:nvGrpSpPr>
        <p:grpSpPr bwMode="auto">
          <a:xfrm rot="1679011">
            <a:off x="12910916" y="2554521"/>
            <a:ext cx="4126408" cy="7184376"/>
            <a:chOff x="0" y="0"/>
            <a:chExt cx="7101736" cy="12364637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7101701" cy="12364688"/>
            </a:xfrm>
            <a:custGeom>
              <a:avLst/>
              <a:gdLst/>
              <a:ahLst/>
              <a:cxnLst/>
              <a:rect l="l" t="t" r="r" b="b"/>
              <a:pathLst>
                <a:path w="7101701" h="12364688" fill="norm" stroke="1" extrusionOk="0">
                  <a:moveTo>
                    <a:pt x="2396344" y="0"/>
                  </a:moveTo>
                  <a:lnTo>
                    <a:pt x="4705357" y="0"/>
                  </a:lnTo>
                  <a:cubicBezTo>
                    <a:pt x="6028822" y="0"/>
                    <a:pt x="7101701" y="1072880"/>
                    <a:pt x="7101701" y="2396344"/>
                  </a:cubicBezTo>
                  <a:lnTo>
                    <a:pt x="7101701" y="9968343"/>
                  </a:lnTo>
                  <a:cubicBezTo>
                    <a:pt x="7101701" y="10603894"/>
                    <a:pt x="6849230" y="11213413"/>
                    <a:pt x="6399828" y="11662815"/>
                  </a:cubicBezTo>
                  <a:cubicBezTo>
                    <a:pt x="5950427" y="12112216"/>
                    <a:pt x="5340907" y="12364688"/>
                    <a:pt x="4705357" y="12364688"/>
                  </a:cubicBezTo>
                  <a:lnTo>
                    <a:pt x="2396344" y="12364688"/>
                  </a:lnTo>
                  <a:cubicBezTo>
                    <a:pt x="1760794" y="12364688"/>
                    <a:pt x="1151275" y="12112216"/>
                    <a:pt x="701873" y="11662815"/>
                  </a:cubicBezTo>
                  <a:cubicBezTo>
                    <a:pt x="252471" y="11213413"/>
                    <a:pt x="0" y="10603894"/>
                    <a:pt x="0" y="9968343"/>
                  </a:cubicBezTo>
                  <a:lnTo>
                    <a:pt x="0" y="2396344"/>
                  </a:lnTo>
                  <a:cubicBezTo>
                    <a:pt x="0" y="1760794"/>
                    <a:pt x="252471" y="1151275"/>
                    <a:pt x="701873" y="701873"/>
                  </a:cubicBezTo>
                  <a:cubicBezTo>
                    <a:pt x="1151275" y="252471"/>
                    <a:pt x="1760794" y="0"/>
                    <a:pt x="23963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87273889" name="TextBox 5"/>
          <p:cNvSpPr txBox="1"/>
          <p:nvPr/>
        </p:nvSpPr>
        <p:spPr bwMode="auto">
          <a:xfrm>
            <a:off x="657453" y="1757801"/>
            <a:ext cx="8052140" cy="599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74"/>
              </a:lnSpc>
              <a:defRPr/>
            </a:pPr>
            <a:endParaRPr/>
          </a:p>
          <a:p>
            <a:pPr algn="just">
              <a:lnSpc>
                <a:spcPts val="4774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O Sistema é formado pelo CFQ e por 21 Conselhos Regionais de Química; </a:t>
            </a:r>
            <a:endParaRPr/>
          </a:p>
          <a:p>
            <a:pPr algn="just">
              <a:lnSpc>
                <a:spcPts val="4774"/>
              </a:lnSpc>
              <a:defRPr/>
            </a:pP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4774"/>
              </a:lnSpc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Busca estender as ações de orientação, fiscalização, regulamentação e julgamento para as 27 unidades da federação e para as várias categorias de Profissionais da Química.</a:t>
            </a:r>
            <a:endParaRPr/>
          </a:p>
          <a:p>
            <a:pPr algn="just">
              <a:lnSpc>
                <a:spcPts val="4774"/>
              </a:lnSpc>
              <a:defRPr/>
            </a:pP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060165631" name="Group 6"/>
          <p:cNvGrpSpPr/>
          <p:nvPr/>
        </p:nvGrpSpPr>
        <p:grpSpPr bwMode="auto">
          <a:xfrm>
            <a:off x="8717042" y="122872"/>
            <a:ext cx="9131141" cy="9403556"/>
            <a:chOff x="0" y="0"/>
            <a:chExt cx="12174855" cy="12538075"/>
          </a:xfrm>
        </p:grpSpPr>
        <p:sp>
          <p:nvSpPr>
            <p:cNvPr id="7" name="Freeform 7" descr="Mapa  O conteúdo gerado por IA pode estar incorreto."/>
            <p:cNvSpPr/>
            <p:nvPr/>
          </p:nvSpPr>
          <p:spPr bwMode="auto">
            <a:xfrm>
              <a:off x="0" y="0"/>
              <a:ext cx="12174855" cy="12538075"/>
            </a:xfrm>
            <a:custGeom>
              <a:avLst/>
              <a:gdLst/>
              <a:ahLst/>
              <a:cxnLst/>
              <a:rect l="l" t="t" r="r" b="b"/>
              <a:pathLst>
                <a:path w="12174855" h="12538075" fill="norm" stroke="1" extrusionOk="0">
                  <a:moveTo>
                    <a:pt x="0" y="0"/>
                  </a:moveTo>
                  <a:lnTo>
                    <a:pt x="12174855" y="0"/>
                  </a:lnTo>
                  <a:lnTo>
                    <a:pt x="12174855" y="12538075"/>
                  </a:lnTo>
                  <a:lnTo>
                    <a:pt x="0" y="125380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0" t="-1740" r="0" b="-1739"/>
              </a:stretch>
            </a:blipFill>
          </p:spPr>
        </p:sp>
      </p:grpSp>
      <p:grpSp>
        <p:nvGrpSpPr>
          <p:cNvPr id="307895269" name="Group 9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0" name="Freeform 10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49515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1180983854" name="Group 3"/>
          <p:cNvGrpSpPr/>
          <p:nvPr/>
        </p:nvGrpSpPr>
        <p:grpSpPr bwMode="auto">
          <a:xfrm>
            <a:off x="-789325" y="5657675"/>
            <a:ext cx="4974749" cy="5161039"/>
            <a:chOff x="0" y="0"/>
            <a:chExt cx="5971642" cy="6047499"/>
          </a:xfrm>
        </p:grpSpPr>
        <p:sp>
          <p:nvSpPr>
            <p:cNvPr id="4" name="Freeform 4"/>
            <p:cNvSpPr/>
            <p:nvPr/>
          </p:nvSpPr>
          <p:spPr bwMode="auto">
            <a:xfrm>
              <a:off x="88900" y="88963"/>
              <a:ext cx="5088636" cy="5164455"/>
            </a:xfrm>
            <a:custGeom>
              <a:avLst/>
              <a:gdLst/>
              <a:ahLst/>
              <a:cxnLst/>
              <a:rect l="l" t="t" r="r" b="b"/>
              <a:pathLst>
                <a:path w="5088636" h="5164455" fill="norm" stroke="1" extrusionOk="0">
                  <a:moveTo>
                    <a:pt x="2932049" y="96203"/>
                  </a:moveTo>
                  <a:lnTo>
                    <a:pt x="4700905" y="1031558"/>
                  </a:lnTo>
                  <a:cubicBezTo>
                    <a:pt x="4939411" y="1157669"/>
                    <a:pt x="5088636" y="1405446"/>
                    <a:pt x="5088636" y="1675321"/>
                  </a:cubicBezTo>
                  <a:lnTo>
                    <a:pt x="5088636" y="3489008"/>
                  </a:lnTo>
                  <a:cubicBezTo>
                    <a:pt x="5088636" y="3758883"/>
                    <a:pt x="4939411" y="4006533"/>
                    <a:pt x="4700905" y="4132771"/>
                  </a:cubicBezTo>
                  <a:lnTo>
                    <a:pt x="2932049" y="5068253"/>
                  </a:lnTo>
                  <a:cubicBezTo>
                    <a:pt x="2689479" y="5196523"/>
                    <a:pt x="2399157" y="5196523"/>
                    <a:pt x="2156460" y="5068253"/>
                  </a:cubicBezTo>
                  <a:lnTo>
                    <a:pt x="387731" y="4132771"/>
                  </a:lnTo>
                  <a:cubicBezTo>
                    <a:pt x="149225" y="4006660"/>
                    <a:pt x="0" y="3758883"/>
                    <a:pt x="0" y="3489008"/>
                  </a:cubicBezTo>
                  <a:lnTo>
                    <a:pt x="0" y="1675321"/>
                  </a:lnTo>
                  <a:cubicBezTo>
                    <a:pt x="0" y="1405446"/>
                    <a:pt x="149225" y="1157796"/>
                    <a:pt x="387731" y="1031558"/>
                  </a:cubicBezTo>
                  <a:lnTo>
                    <a:pt x="2156587" y="96203"/>
                  </a:lnTo>
                  <a:cubicBezTo>
                    <a:pt x="2399157" y="-32067"/>
                    <a:pt x="2689479" y="-32067"/>
                    <a:pt x="2932176" y="96203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32145" t="-1722" r="-46002" b="-15375"/>
              </a:stretch>
            </a:blipFill>
          </p:spPr>
        </p:sp>
        <p:sp>
          <p:nvSpPr>
            <p:cNvPr id="5" name="Freeform 5"/>
            <p:cNvSpPr/>
            <p:nvPr/>
          </p:nvSpPr>
          <p:spPr bwMode="auto">
            <a:xfrm>
              <a:off x="0" y="-32"/>
              <a:ext cx="5266436" cy="5342223"/>
            </a:xfrm>
            <a:custGeom>
              <a:avLst/>
              <a:gdLst/>
              <a:ahLst/>
              <a:cxnLst/>
              <a:rect l="l" t="t" r="r" b="b"/>
              <a:pathLst>
                <a:path w="5266436" h="5342223" fill="norm" stroke="1" extrusionOk="0">
                  <a:moveTo>
                    <a:pt x="3062605" y="106585"/>
                  </a:moveTo>
                  <a:lnTo>
                    <a:pt x="4831334" y="1041940"/>
                  </a:lnTo>
                  <a:lnTo>
                    <a:pt x="4789805" y="1120553"/>
                  </a:lnTo>
                  <a:lnTo>
                    <a:pt x="4831334" y="1041940"/>
                  </a:lnTo>
                  <a:cubicBezTo>
                    <a:pt x="5099050" y="1183545"/>
                    <a:pt x="5266436" y="1461421"/>
                    <a:pt x="5266436" y="1764316"/>
                  </a:cubicBezTo>
                  <a:lnTo>
                    <a:pt x="5177536" y="1764316"/>
                  </a:lnTo>
                  <a:lnTo>
                    <a:pt x="5266436" y="1764316"/>
                  </a:lnTo>
                  <a:lnTo>
                    <a:pt x="5266436" y="3578003"/>
                  </a:lnTo>
                  <a:lnTo>
                    <a:pt x="5177536" y="3578003"/>
                  </a:lnTo>
                  <a:lnTo>
                    <a:pt x="5266436" y="3578003"/>
                  </a:lnTo>
                  <a:cubicBezTo>
                    <a:pt x="5266436" y="3880771"/>
                    <a:pt x="5099050" y="4158774"/>
                    <a:pt x="4831334" y="4300379"/>
                  </a:cubicBezTo>
                  <a:lnTo>
                    <a:pt x="4789805" y="4221766"/>
                  </a:lnTo>
                  <a:lnTo>
                    <a:pt x="4831334" y="4300379"/>
                  </a:lnTo>
                  <a:lnTo>
                    <a:pt x="3062605" y="5235734"/>
                  </a:lnTo>
                  <a:cubicBezTo>
                    <a:pt x="2794000" y="5377720"/>
                    <a:pt x="2472563" y="5377720"/>
                    <a:pt x="2203958" y="5235734"/>
                  </a:cubicBezTo>
                  <a:lnTo>
                    <a:pt x="2245487" y="5157121"/>
                  </a:lnTo>
                  <a:lnTo>
                    <a:pt x="2203958" y="5235734"/>
                  </a:lnTo>
                  <a:lnTo>
                    <a:pt x="435102" y="4300379"/>
                  </a:lnTo>
                  <a:lnTo>
                    <a:pt x="476631" y="4221766"/>
                  </a:lnTo>
                  <a:lnTo>
                    <a:pt x="435102" y="4300379"/>
                  </a:lnTo>
                  <a:cubicBezTo>
                    <a:pt x="167386" y="4158774"/>
                    <a:pt x="0" y="3880898"/>
                    <a:pt x="0" y="3578003"/>
                  </a:cubicBezTo>
                  <a:lnTo>
                    <a:pt x="88900" y="3578003"/>
                  </a:lnTo>
                  <a:lnTo>
                    <a:pt x="0" y="3578003"/>
                  </a:lnTo>
                  <a:lnTo>
                    <a:pt x="0" y="1764316"/>
                  </a:lnTo>
                  <a:lnTo>
                    <a:pt x="88900" y="1764316"/>
                  </a:lnTo>
                  <a:lnTo>
                    <a:pt x="0" y="1764316"/>
                  </a:lnTo>
                  <a:cubicBezTo>
                    <a:pt x="0" y="1461548"/>
                    <a:pt x="167386" y="1183545"/>
                    <a:pt x="435102" y="1041940"/>
                  </a:cubicBezTo>
                  <a:lnTo>
                    <a:pt x="476631" y="1120553"/>
                  </a:lnTo>
                  <a:lnTo>
                    <a:pt x="435102" y="1041940"/>
                  </a:lnTo>
                  <a:lnTo>
                    <a:pt x="2203831" y="106585"/>
                  </a:lnTo>
                  <a:lnTo>
                    <a:pt x="2245360" y="185198"/>
                  </a:lnTo>
                  <a:lnTo>
                    <a:pt x="2203831" y="106585"/>
                  </a:lnTo>
                  <a:cubicBezTo>
                    <a:pt x="2472436" y="-35528"/>
                    <a:pt x="2794000" y="-35528"/>
                    <a:pt x="3062605" y="106585"/>
                  </a:cubicBezTo>
                  <a:moveTo>
                    <a:pt x="2979420" y="263684"/>
                  </a:moveTo>
                  <a:lnTo>
                    <a:pt x="3020949" y="185071"/>
                  </a:lnTo>
                  <a:lnTo>
                    <a:pt x="2979420" y="263684"/>
                  </a:lnTo>
                  <a:cubicBezTo>
                    <a:pt x="2762758" y="149130"/>
                    <a:pt x="2503551" y="149130"/>
                    <a:pt x="2287016" y="263684"/>
                  </a:cubicBezTo>
                  <a:lnTo>
                    <a:pt x="518287" y="1199166"/>
                  </a:lnTo>
                  <a:cubicBezTo>
                    <a:pt x="308864" y="1309910"/>
                    <a:pt x="177800" y="1527334"/>
                    <a:pt x="177800" y="1764316"/>
                  </a:cubicBezTo>
                  <a:lnTo>
                    <a:pt x="177800" y="3578003"/>
                  </a:lnTo>
                  <a:cubicBezTo>
                    <a:pt x="177800" y="3814858"/>
                    <a:pt x="308864" y="4032409"/>
                    <a:pt x="518287" y="4143153"/>
                  </a:cubicBezTo>
                  <a:lnTo>
                    <a:pt x="2287016" y="5078508"/>
                  </a:lnTo>
                  <a:cubicBezTo>
                    <a:pt x="2503551" y="5193062"/>
                    <a:pt x="2762885" y="5193062"/>
                    <a:pt x="2979420" y="5078508"/>
                  </a:cubicBezTo>
                  <a:lnTo>
                    <a:pt x="3020949" y="5157121"/>
                  </a:lnTo>
                  <a:lnTo>
                    <a:pt x="2979420" y="5078508"/>
                  </a:lnTo>
                  <a:lnTo>
                    <a:pt x="4748149" y="4143153"/>
                  </a:lnTo>
                  <a:cubicBezTo>
                    <a:pt x="4957572" y="4032409"/>
                    <a:pt x="5088636" y="3814858"/>
                    <a:pt x="5088636" y="3578003"/>
                  </a:cubicBezTo>
                  <a:lnTo>
                    <a:pt x="5088636" y="1764316"/>
                  </a:lnTo>
                  <a:cubicBezTo>
                    <a:pt x="5088636" y="1527461"/>
                    <a:pt x="4957572" y="1309910"/>
                    <a:pt x="4748149" y="1199166"/>
                  </a:cubicBezTo>
                  <a:lnTo>
                    <a:pt x="2979420" y="263684"/>
                  </a:lnTo>
                  <a:close/>
                </a:path>
              </a:pathLst>
            </a:custGeom>
            <a:solidFill>
              <a:srgbClr val="EAE9E7"/>
            </a:solidFill>
          </p:spPr>
        </p:sp>
      </p:grpSp>
      <p:grpSp>
        <p:nvGrpSpPr>
          <p:cNvPr id="1257336260" name="Group 8"/>
          <p:cNvGrpSpPr/>
          <p:nvPr/>
        </p:nvGrpSpPr>
        <p:grpSpPr bwMode="auto">
          <a:xfrm>
            <a:off x="3307601" y="2930742"/>
            <a:ext cx="4405268" cy="4811026"/>
            <a:chOff x="0" y="0"/>
            <a:chExt cx="5413616" cy="5897118"/>
          </a:xfrm>
        </p:grpSpPr>
        <p:sp>
          <p:nvSpPr>
            <p:cNvPr id="9" name="Freeform 9"/>
            <p:cNvSpPr/>
            <p:nvPr/>
          </p:nvSpPr>
          <p:spPr bwMode="auto">
            <a:xfrm>
              <a:off x="88900" y="88932"/>
              <a:ext cx="4545838" cy="5029263"/>
            </a:xfrm>
            <a:custGeom>
              <a:avLst/>
              <a:gdLst/>
              <a:ahLst/>
              <a:cxnLst/>
              <a:rect l="l" t="t" r="r" b="b"/>
              <a:pathLst>
                <a:path w="4545838" h="5029263" fill="norm" stroke="1" extrusionOk="0">
                  <a:moveTo>
                    <a:pt x="2689987" y="112490"/>
                  </a:moveTo>
                  <a:lnTo>
                    <a:pt x="4128643" y="949547"/>
                  </a:lnTo>
                  <a:cubicBezTo>
                    <a:pt x="4386834" y="1099788"/>
                    <a:pt x="4545838" y="1376013"/>
                    <a:pt x="4545838" y="1674844"/>
                  </a:cubicBezTo>
                  <a:lnTo>
                    <a:pt x="4545838" y="3354419"/>
                  </a:lnTo>
                  <a:cubicBezTo>
                    <a:pt x="4545838" y="3653250"/>
                    <a:pt x="4386961" y="3929475"/>
                    <a:pt x="4128643" y="4079716"/>
                  </a:cubicBezTo>
                  <a:lnTo>
                    <a:pt x="2689987" y="4916773"/>
                  </a:lnTo>
                  <a:cubicBezTo>
                    <a:pt x="2432177" y="5066760"/>
                    <a:pt x="2113534" y="5066760"/>
                    <a:pt x="1855724" y="4916773"/>
                  </a:cubicBezTo>
                  <a:lnTo>
                    <a:pt x="417195" y="4079716"/>
                  </a:lnTo>
                  <a:cubicBezTo>
                    <a:pt x="158877" y="3929475"/>
                    <a:pt x="0" y="3653250"/>
                    <a:pt x="0" y="3354419"/>
                  </a:cubicBezTo>
                  <a:lnTo>
                    <a:pt x="0" y="1674844"/>
                  </a:lnTo>
                  <a:cubicBezTo>
                    <a:pt x="0" y="1376013"/>
                    <a:pt x="158877" y="1099788"/>
                    <a:pt x="417195" y="949547"/>
                  </a:cubicBezTo>
                  <a:lnTo>
                    <a:pt x="1855724" y="112490"/>
                  </a:lnTo>
                  <a:cubicBezTo>
                    <a:pt x="2113534" y="-37497"/>
                    <a:pt x="2432177" y="-37497"/>
                    <a:pt x="2689987" y="11249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 l="-39704" t="-1768" r="-54883" b="-15486"/>
              </a:stretch>
            </a:blipFill>
          </p:spPr>
        </p:sp>
        <p:sp>
          <p:nvSpPr>
            <p:cNvPr id="10" name="Freeform 10"/>
            <p:cNvSpPr/>
            <p:nvPr/>
          </p:nvSpPr>
          <p:spPr bwMode="auto">
            <a:xfrm>
              <a:off x="0" y="0"/>
              <a:ext cx="4723511" cy="5207127"/>
            </a:xfrm>
            <a:custGeom>
              <a:avLst/>
              <a:gdLst/>
              <a:ahLst/>
              <a:cxnLst/>
              <a:rect l="l" t="t" r="r" b="b"/>
              <a:pathLst>
                <a:path w="4723511" h="5207127" fill="norm" stroke="1" extrusionOk="0">
                  <a:moveTo>
                    <a:pt x="2823591" y="124587"/>
                  </a:moveTo>
                  <a:lnTo>
                    <a:pt x="4262247" y="961644"/>
                  </a:lnTo>
                  <a:lnTo>
                    <a:pt x="4217543" y="1038479"/>
                  </a:lnTo>
                  <a:lnTo>
                    <a:pt x="4262247" y="961644"/>
                  </a:lnTo>
                  <a:cubicBezTo>
                    <a:pt x="4547870" y="1127760"/>
                    <a:pt x="4723511" y="1433322"/>
                    <a:pt x="4723511" y="1763776"/>
                  </a:cubicBezTo>
                  <a:lnTo>
                    <a:pt x="4634611" y="1763776"/>
                  </a:lnTo>
                  <a:lnTo>
                    <a:pt x="4723511" y="1763776"/>
                  </a:lnTo>
                  <a:lnTo>
                    <a:pt x="4723511" y="3443351"/>
                  </a:lnTo>
                  <a:lnTo>
                    <a:pt x="4634611" y="3443351"/>
                  </a:lnTo>
                  <a:lnTo>
                    <a:pt x="4723511" y="3443351"/>
                  </a:lnTo>
                  <a:cubicBezTo>
                    <a:pt x="4723511" y="3773805"/>
                    <a:pt x="4547743" y="4079367"/>
                    <a:pt x="4262247" y="4245483"/>
                  </a:cubicBezTo>
                  <a:lnTo>
                    <a:pt x="4217543" y="4168648"/>
                  </a:lnTo>
                  <a:lnTo>
                    <a:pt x="4262247" y="4245483"/>
                  </a:lnTo>
                  <a:lnTo>
                    <a:pt x="2823591" y="5082540"/>
                  </a:lnTo>
                  <a:cubicBezTo>
                    <a:pt x="2538095" y="5248656"/>
                    <a:pt x="2185416" y="5248656"/>
                    <a:pt x="1899920" y="5082540"/>
                  </a:cubicBezTo>
                  <a:lnTo>
                    <a:pt x="461264" y="4245483"/>
                  </a:lnTo>
                  <a:lnTo>
                    <a:pt x="505968" y="4168648"/>
                  </a:lnTo>
                  <a:lnTo>
                    <a:pt x="461264" y="4245483"/>
                  </a:lnTo>
                  <a:cubicBezTo>
                    <a:pt x="175768" y="4079367"/>
                    <a:pt x="0" y="3773805"/>
                    <a:pt x="0" y="3443351"/>
                  </a:cubicBezTo>
                  <a:lnTo>
                    <a:pt x="88900" y="3443351"/>
                  </a:lnTo>
                  <a:lnTo>
                    <a:pt x="0" y="3443351"/>
                  </a:lnTo>
                  <a:lnTo>
                    <a:pt x="0" y="1763776"/>
                  </a:lnTo>
                  <a:lnTo>
                    <a:pt x="88900" y="1763776"/>
                  </a:lnTo>
                  <a:lnTo>
                    <a:pt x="0" y="1763776"/>
                  </a:lnTo>
                  <a:cubicBezTo>
                    <a:pt x="0" y="1433322"/>
                    <a:pt x="175768" y="1127760"/>
                    <a:pt x="461264" y="961644"/>
                  </a:cubicBezTo>
                  <a:lnTo>
                    <a:pt x="505968" y="1038479"/>
                  </a:lnTo>
                  <a:lnTo>
                    <a:pt x="461264" y="961644"/>
                  </a:lnTo>
                  <a:lnTo>
                    <a:pt x="1899920" y="124587"/>
                  </a:lnTo>
                  <a:cubicBezTo>
                    <a:pt x="2185416" y="-41529"/>
                    <a:pt x="2538095" y="-41529"/>
                    <a:pt x="2823591" y="124587"/>
                  </a:cubicBezTo>
                  <a:moveTo>
                    <a:pt x="2734183" y="278257"/>
                  </a:moveTo>
                  <a:lnTo>
                    <a:pt x="2778887" y="201422"/>
                  </a:lnTo>
                  <a:lnTo>
                    <a:pt x="2734183" y="278257"/>
                  </a:lnTo>
                  <a:cubicBezTo>
                    <a:pt x="2503932" y="144272"/>
                    <a:pt x="2219579" y="144272"/>
                    <a:pt x="1989328" y="278257"/>
                  </a:cubicBezTo>
                  <a:lnTo>
                    <a:pt x="1944624" y="201422"/>
                  </a:lnTo>
                  <a:lnTo>
                    <a:pt x="1989328" y="278257"/>
                  </a:lnTo>
                  <a:lnTo>
                    <a:pt x="550799" y="1115314"/>
                  </a:lnTo>
                  <a:cubicBezTo>
                    <a:pt x="319786" y="1249553"/>
                    <a:pt x="177800" y="1496568"/>
                    <a:pt x="177800" y="1763776"/>
                  </a:cubicBezTo>
                  <a:lnTo>
                    <a:pt x="177800" y="3443351"/>
                  </a:lnTo>
                  <a:cubicBezTo>
                    <a:pt x="177800" y="3710432"/>
                    <a:pt x="319786" y="3957447"/>
                    <a:pt x="550799" y="4091813"/>
                  </a:cubicBezTo>
                  <a:lnTo>
                    <a:pt x="1989328" y="4928870"/>
                  </a:lnTo>
                  <a:lnTo>
                    <a:pt x="1944624" y="5005705"/>
                  </a:lnTo>
                  <a:lnTo>
                    <a:pt x="1989328" y="4928870"/>
                  </a:lnTo>
                  <a:cubicBezTo>
                    <a:pt x="2219579" y="5062855"/>
                    <a:pt x="2503932" y="5062855"/>
                    <a:pt x="2734183" y="4928870"/>
                  </a:cubicBezTo>
                  <a:lnTo>
                    <a:pt x="2778887" y="5005705"/>
                  </a:lnTo>
                  <a:lnTo>
                    <a:pt x="2734183" y="4928870"/>
                  </a:lnTo>
                  <a:lnTo>
                    <a:pt x="4172839" y="4091813"/>
                  </a:lnTo>
                  <a:cubicBezTo>
                    <a:pt x="4403725" y="3957447"/>
                    <a:pt x="4545838" y="3710559"/>
                    <a:pt x="4545838" y="3443351"/>
                  </a:cubicBezTo>
                  <a:lnTo>
                    <a:pt x="4545838" y="1763776"/>
                  </a:lnTo>
                  <a:cubicBezTo>
                    <a:pt x="4545838" y="1496695"/>
                    <a:pt x="4403852" y="1249680"/>
                    <a:pt x="4172839" y="1115314"/>
                  </a:cubicBezTo>
                  <a:lnTo>
                    <a:pt x="2734183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97039134" name="Group 11"/>
          <p:cNvGrpSpPr/>
          <p:nvPr/>
        </p:nvGrpSpPr>
        <p:grpSpPr bwMode="auto">
          <a:xfrm>
            <a:off x="-663407" y="155847"/>
            <a:ext cx="4744488" cy="5181181"/>
            <a:chOff x="0" y="0"/>
            <a:chExt cx="6325984" cy="6908240"/>
          </a:xfrm>
        </p:grpSpPr>
        <p:sp>
          <p:nvSpPr>
            <p:cNvPr id="12" name="Freeform 12"/>
            <p:cNvSpPr/>
            <p:nvPr/>
          </p:nvSpPr>
          <p:spPr bwMode="auto">
            <a:xfrm>
              <a:off x="88900" y="88932"/>
              <a:ext cx="5311902" cy="5894133"/>
            </a:xfrm>
            <a:custGeom>
              <a:avLst/>
              <a:gdLst/>
              <a:ahLst/>
              <a:cxnLst/>
              <a:rect l="l" t="t" r="r" b="b"/>
              <a:pathLst>
                <a:path w="5311902" h="5894133" fill="norm" stroke="1" extrusionOk="0">
                  <a:moveTo>
                    <a:pt x="3073019" y="112490"/>
                  </a:moveTo>
                  <a:lnTo>
                    <a:pt x="4894707" y="1172432"/>
                  </a:lnTo>
                  <a:cubicBezTo>
                    <a:pt x="5153025" y="1322673"/>
                    <a:pt x="5311902" y="1598898"/>
                    <a:pt x="5311902" y="1897729"/>
                  </a:cubicBezTo>
                  <a:lnTo>
                    <a:pt x="5311902" y="3996404"/>
                  </a:lnTo>
                  <a:cubicBezTo>
                    <a:pt x="5311902" y="4295235"/>
                    <a:pt x="5153025" y="4571460"/>
                    <a:pt x="4894707" y="4721701"/>
                  </a:cubicBezTo>
                  <a:lnTo>
                    <a:pt x="3073019" y="5781643"/>
                  </a:lnTo>
                  <a:cubicBezTo>
                    <a:pt x="2815209" y="5931630"/>
                    <a:pt x="2496566" y="5931630"/>
                    <a:pt x="2238756" y="5781643"/>
                  </a:cubicBezTo>
                  <a:lnTo>
                    <a:pt x="417195" y="4721701"/>
                  </a:lnTo>
                  <a:cubicBezTo>
                    <a:pt x="158877" y="4571460"/>
                    <a:pt x="0" y="4295235"/>
                    <a:pt x="0" y="3996404"/>
                  </a:cubicBezTo>
                  <a:lnTo>
                    <a:pt x="0" y="1897729"/>
                  </a:lnTo>
                  <a:cubicBezTo>
                    <a:pt x="0" y="1598898"/>
                    <a:pt x="158877" y="1322673"/>
                    <a:pt x="417195" y="1172432"/>
                  </a:cubicBezTo>
                  <a:lnTo>
                    <a:pt x="2238756" y="112490"/>
                  </a:lnTo>
                  <a:cubicBezTo>
                    <a:pt x="2496566" y="-37497"/>
                    <a:pt x="2815209" y="-37497"/>
                    <a:pt x="3073019" y="11249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1673" t="-17309" r="-17417" b="-31497"/>
              </a:stretch>
            </a:blipFill>
          </p:spPr>
        </p:sp>
        <p:sp>
          <p:nvSpPr>
            <p:cNvPr id="13" name="Freeform 13"/>
            <p:cNvSpPr/>
            <p:nvPr/>
          </p:nvSpPr>
          <p:spPr bwMode="auto">
            <a:xfrm>
              <a:off x="0" y="0"/>
              <a:ext cx="5489575" cy="6071997"/>
            </a:xfrm>
            <a:custGeom>
              <a:avLst/>
              <a:gdLst/>
              <a:ahLst/>
              <a:cxnLst/>
              <a:rect l="l" t="t" r="r" b="b"/>
              <a:pathLst>
                <a:path w="5489575" h="6071997" fill="norm" stroke="1" extrusionOk="0">
                  <a:moveTo>
                    <a:pt x="3206750" y="124587"/>
                  </a:moveTo>
                  <a:lnTo>
                    <a:pt x="5028311" y="1184402"/>
                  </a:lnTo>
                  <a:cubicBezTo>
                    <a:pt x="5313934" y="1350645"/>
                    <a:pt x="5489575" y="1656080"/>
                    <a:pt x="5489575" y="1986534"/>
                  </a:cubicBezTo>
                  <a:lnTo>
                    <a:pt x="5400675" y="1986534"/>
                  </a:lnTo>
                  <a:lnTo>
                    <a:pt x="5489575" y="1986534"/>
                  </a:lnTo>
                  <a:lnTo>
                    <a:pt x="5489575" y="4085336"/>
                  </a:lnTo>
                  <a:lnTo>
                    <a:pt x="5400675" y="4085336"/>
                  </a:lnTo>
                  <a:lnTo>
                    <a:pt x="5489575" y="4085336"/>
                  </a:lnTo>
                  <a:cubicBezTo>
                    <a:pt x="5489575" y="4415790"/>
                    <a:pt x="5313807" y="4721352"/>
                    <a:pt x="5028311" y="4887468"/>
                  </a:cubicBezTo>
                  <a:lnTo>
                    <a:pt x="3206750" y="5947410"/>
                  </a:lnTo>
                  <a:lnTo>
                    <a:pt x="3162046" y="5870575"/>
                  </a:lnTo>
                  <a:lnTo>
                    <a:pt x="3206750" y="5947410"/>
                  </a:lnTo>
                  <a:cubicBezTo>
                    <a:pt x="2921254" y="6113526"/>
                    <a:pt x="2568575" y="6113526"/>
                    <a:pt x="2283079" y="5947410"/>
                  </a:cubicBezTo>
                  <a:lnTo>
                    <a:pt x="2327783" y="5870575"/>
                  </a:lnTo>
                  <a:lnTo>
                    <a:pt x="2283079" y="5947410"/>
                  </a:lnTo>
                  <a:lnTo>
                    <a:pt x="461264" y="4887468"/>
                  </a:lnTo>
                  <a:cubicBezTo>
                    <a:pt x="175768" y="4721352"/>
                    <a:pt x="0" y="4415790"/>
                    <a:pt x="0" y="4085336"/>
                  </a:cubicBezTo>
                  <a:lnTo>
                    <a:pt x="88900" y="4085336"/>
                  </a:lnTo>
                  <a:lnTo>
                    <a:pt x="0" y="4085336"/>
                  </a:lnTo>
                  <a:lnTo>
                    <a:pt x="0" y="1986661"/>
                  </a:lnTo>
                  <a:lnTo>
                    <a:pt x="88900" y="1986661"/>
                  </a:lnTo>
                  <a:lnTo>
                    <a:pt x="0" y="1986661"/>
                  </a:lnTo>
                  <a:cubicBezTo>
                    <a:pt x="0" y="1656207"/>
                    <a:pt x="175768" y="1350645"/>
                    <a:pt x="461264" y="1184529"/>
                  </a:cubicBezTo>
                  <a:lnTo>
                    <a:pt x="2282952" y="124587"/>
                  </a:lnTo>
                  <a:lnTo>
                    <a:pt x="2327656" y="201422"/>
                  </a:lnTo>
                  <a:lnTo>
                    <a:pt x="2282952" y="124587"/>
                  </a:lnTo>
                  <a:cubicBezTo>
                    <a:pt x="2568448" y="-41529"/>
                    <a:pt x="2921127" y="-41529"/>
                    <a:pt x="3206623" y="124587"/>
                  </a:cubicBezTo>
                  <a:lnTo>
                    <a:pt x="3161919" y="201422"/>
                  </a:lnTo>
                  <a:lnTo>
                    <a:pt x="3206623" y="124587"/>
                  </a:lnTo>
                  <a:moveTo>
                    <a:pt x="3117215" y="278257"/>
                  </a:moveTo>
                  <a:cubicBezTo>
                    <a:pt x="2886964" y="144272"/>
                    <a:pt x="2602611" y="144272"/>
                    <a:pt x="2372360" y="278257"/>
                  </a:cubicBezTo>
                  <a:lnTo>
                    <a:pt x="550799" y="1338199"/>
                  </a:lnTo>
                  <a:lnTo>
                    <a:pt x="506095" y="1261364"/>
                  </a:lnTo>
                  <a:lnTo>
                    <a:pt x="550799" y="1338199"/>
                  </a:lnTo>
                  <a:cubicBezTo>
                    <a:pt x="319786" y="1472438"/>
                    <a:pt x="177800" y="1719453"/>
                    <a:pt x="177800" y="1986661"/>
                  </a:cubicBezTo>
                  <a:lnTo>
                    <a:pt x="177800" y="4085336"/>
                  </a:lnTo>
                  <a:cubicBezTo>
                    <a:pt x="177800" y="4352417"/>
                    <a:pt x="319786" y="4599432"/>
                    <a:pt x="550799" y="4733798"/>
                  </a:cubicBezTo>
                  <a:lnTo>
                    <a:pt x="506095" y="4810633"/>
                  </a:lnTo>
                  <a:lnTo>
                    <a:pt x="550799" y="4733798"/>
                  </a:lnTo>
                  <a:lnTo>
                    <a:pt x="2372360" y="5793740"/>
                  </a:lnTo>
                  <a:cubicBezTo>
                    <a:pt x="2602611" y="5927725"/>
                    <a:pt x="2886964" y="5927725"/>
                    <a:pt x="3117215" y="5793740"/>
                  </a:cubicBezTo>
                  <a:lnTo>
                    <a:pt x="4938903" y="4733798"/>
                  </a:lnTo>
                  <a:lnTo>
                    <a:pt x="4983607" y="4810633"/>
                  </a:lnTo>
                  <a:lnTo>
                    <a:pt x="4938903" y="4733798"/>
                  </a:lnTo>
                  <a:cubicBezTo>
                    <a:pt x="5169789" y="4599432"/>
                    <a:pt x="5311902" y="4352417"/>
                    <a:pt x="5311902" y="4085336"/>
                  </a:cubicBezTo>
                  <a:lnTo>
                    <a:pt x="5311902" y="1986661"/>
                  </a:lnTo>
                  <a:cubicBezTo>
                    <a:pt x="5311902" y="1719580"/>
                    <a:pt x="5169916" y="1472565"/>
                    <a:pt x="4938903" y="1338199"/>
                  </a:cubicBezTo>
                  <a:lnTo>
                    <a:pt x="4983607" y="1261364"/>
                  </a:lnTo>
                  <a:lnTo>
                    <a:pt x="4938903" y="1338199"/>
                  </a:lnTo>
                  <a:lnTo>
                    <a:pt x="3117215" y="278257"/>
                  </a:lnTo>
                  <a:close/>
                </a:path>
              </a:pathLst>
            </a:custGeom>
            <a:solidFill>
              <a:srgbClr val="EAE9E7"/>
            </a:solidFill>
          </p:spPr>
        </p:sp>
      </p:grpSp>
      <p:grpSp>
        <p:nvGrpSpPr>
          <p:cNvPr id="580346741" name="Group 14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5" name="Freeform 15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 l="0" t="0" r="-1" b="1"/>
              </a:stretch>
            </a:blipFill>
          </p:spPr>
        </p:sp>
      </p:grpSp>
      <p:sp>
        <p:nvSpPr>
          <p:cNvPr id="1916126749" name="TextBox 3"/>
          <p:cNvSpPr txBox="1"/>
          <p:nvPr/>
        </p:nvSpPr>
        <p:spPr bwMode="auto">
          <a:xfrm>
            <a:off x="7572927" y="3414208"/>
            <a:ext cx="9666522" cy="301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774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 Sistema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tem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por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objetivo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assegurar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produtos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serviços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prestados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sejam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elaborados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executados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sob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responsabilidade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técnica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garantindo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assim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melhoria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qualidade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vida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toda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população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321527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1086295621" name="TextBox 3"/>
          <p:cNvSpPr txBox="1"/>
          <p:nvPr/>
        </p:nvSpPr>
        <p:spPr bwMode="auto">
          <a:xfrm>
            <a:off x="1507722" y="4431906"/>
            <a:ext cx="6051433" cy="176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0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LEGISLAÇÃO </a:t>
            </a:r>
            <a:endParaRPr/>
          </a:p>
        </p:txBody>
      </p:sp>
      <p:grpSp>
        <p:nvGrpSpPr>
          <p:cNvPr id="1512460597" name="Group 13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4" name="Freeform 14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0" t="0" r="-1" b="1"/>
              </a:stretch>
            </a:blipFill>
          </p:spPr>
        </p:sp>
      </p:grpSp>
      <p:grpSp>
        <p:nvGrpSpPr>
          <p:cNvPr id="1849724527" name="Group 4"/>
          <p:cNvGrpSpPr/>
          <p:nvPr/>
        </p:nvGrpSpPr>
        <p:grpSpPr bwMode="auto">
          <a:xfrm>
            <a:off x="5903947" y="1248680"/>
            <a:ext cx="8988076" cy="5550884"/>
            <a:chOff x="5903947" y="1248680"/>
            <a:chExt cx="11984101" cy="7401179"/>
          </a:xfrm>
        </p:grpSpPr>
        <p:sp>
          <p:nvSpPr>
            <p:cNvPr id="20" name="Freeform 5"/>
            <p:cNvSpPr/>
            <p:nvPr/>
          </p:nvSpPr>
          <p:spPr bwMode="auto">
            <a:xfrm>
              <a:off x="5903947" y="1248680"/>
              <a:ext cx="11984101" cy="7401179"/>
            </a:xfrm>
            <a:custGeom>
              <a:avLst/>
              <a:gdLst/>
              <a:ahLst/>
              <a:cxnLst/>
              <a:rect l="l" t="t" r="r" b="b"/>
              <a:pathLst>
                <a:path w="11984101" h="7401179" fill="norm" stroke="1" extrusionOk="0">
                  <a:moveTo>
                    <a:pt x="0" y="0"/>
                  </a:moveTo>
                  <a:lnTo>
                    <a:pt x="11984101" y="0"/>
                  </a:lnTo>
                  <a:lnTo>
                    <a:pt x="11984101" y="7401179"/>
                  </a:lnTo>
                  <a:lnTo>
                    <a:pt x="0" y="74011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-10" t="0" r="-10" b="0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68159517" name="Group 6"/>
          <p:cNvGrpSpPr/>
          <p:nvPr/>
        </p:nvGrpSpPr>
        <p:grpSpPr bwMode="auto">
          <a:xfrm>
            <a:off x="11858158" y="4018788"/>
            <a:ext cx="6639211" cy="4090321"/>
            <a:chOff x="11858158" y="4018788"/>
            <a:chExt cx="8852281" cy="5453761"/>
          </a:xfrm>
        </p:grpSpPr>
        <p:sp>
          <p:nvSpPr>
            <p:cNvPr id="19" name="Freeform 7"/>
            <p:cNvSpPr/>
            <p:nvPr/>
          </p:nvSpPr>
          <p:spPr bwMode="auto">
            <a:xfrm>
              <a:off x="11858158" y="4018788"/>
              <a:ext cx="8852281" cy="5453761"/>
            </a:xfrm>
            <a:custGeom>
              <a:avLst/>
              <a:gdLst/>
              <a:ahLst/>
              <a:cxnLst/>
              <a:rect l="l" t="t" r="r" b="b"/>
              <a:pathLst>
                <a:path w="8852281" h="5453761" fill="norm" stroke="1" extrusionOk="0">
                  <a:moveTo>
                    <a:pt x="0" y="0"/>
                  </a:moveTo>
                  <a:lnTo>
                    <a:pt x="8852281" y="0"/>
                  </a:lnTo>
                  <a:lnTo>
                    <a:pt x="8852281" y="5453761"/>
                  </a:lnTo>
                  <a:lnTo>
                    <a:pt x="0" y="54537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tretch>
                <a:fillRect l="0" t="-111" r="0" b="-111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553569942" name="Group 8"/>
          <p:cNvGrpSpPr/>
          <p:nvPr/>
        </p:nvGrpSpPr>
        <p:grpSpPr bwMode="auto">
          <a:xfrm>
            <a:off x="8084229" y="6555904"/>
            <a:ext cx="5675662" cy="3501294"/>
            <a:chOff x="8084229" y="6555905"/>
            <a:chExt cx="7567549" cy="4668393"/>
          </a:xfrm>
        </p:grpSpPr>
        <p:sp>
          <p:nvSpPr>
            <p:cNvPr id="18" name="Freeform 9"/>
            <p:cNvSpPr/>
            <p:nvPr/>
          </p:nvSpPr>
          <p:spPr bwMode="auto">
            <a:xfrm>
              <a:off x="8084229" y="6555905"/>
              <a:ext cx="7567549" cy="4668393"/>
            </a:xfrm>
            <a:custGeom>
              <a:avLst/>
              <a:gdLst/>
              <a:ahLst/>
              <a:cxnLst/>
              <a:rect l="l" t="t" r="r" b="b"/>
              <a:pathLst>
                <a:path w="7567549" h="4668393" fill="norm" stroke="1" extrusionOk="0">
                  <a:moveTo>
                    <a:pt x="0" y="0"/>
                  </a:moveTo>
                  <a:lnTo>
                    <a:pt x="7567549" y="0"/>
                  </a:lnTo>
                  <a:lnTo>
                    <a:pt x="7567549" y="4668393"/>
                  </a:lnTo>
                  <a:lnTo>
                    <a:pt x="0" y="466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 l="0" t="-45" r="0" b="-43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193217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1242378447" name="TextBox 3"/>
          <p:cNvSpPr txBox="1"/>
          <p:nvPr/>
        </p:nvSpPr>
        <p:spPr bwMode="auto">
          <a:xfrm>
            <a:off x="663729" y="1494294"/>
            <a:ext cx="13359555" cy="1757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Decreto-Lei n˚ 5.452/1943 -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Consolidação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das Leis do 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Trabalho</a:t>
            </a: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(CLT)</a:t>
            </a:r>
            <a:endParaRPr lang="pt-BR"/>
          </a:p>
        </p:txBody>
      </p:sp>
      <p:sp>
        <p:nvSpPr>
          <p:cNvPr id="205938788" name="TextBox 4"/>
          <p:cNvSpPr txBox="1"/>
          <p:nvPr/>
        </p:nvSpPr>
        <p:spPr bwMode="auto">
          <a:xfrm>
            <a:off x="-429244" y="3684022"/>
            <a:ext cx="11879513" cy="235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8090" lvl="2" indent="-457200" algn="just">
              <a:lnSpc>
                <a:spcPts val="468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Reconhece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profissão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 no 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Brasil</a:t>
            </a:r>
            <a:r>
              <a:rPr lang="en-US" sz="260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1228090" lvl="2" indent="-457200" algn="just">
              <a:lnSpc>
                <a:spcPts val="4680"/>
              </a:lnSpc>
              <a:buFont typeface="Arial"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Estabelece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o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exercício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da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de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todo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território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nacional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possuidores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de diploma de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Industrial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ou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Engenheiro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80484421" name="Group 5"/>
          <p:cNvGrpSpPr/>
          <p:nvPr/>
        </p:nvGrpSpPr>
        <p:grpSpPr bwMode="auto">
          <a:xfrm>
            <a:off x="302627" y="1633013"/>
            <a:ext cx="193834" cy="1504881"/>
            <a:chOff x="0" y="0"/>
            <a:chExt cx="258445" cy="1086358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977399508" name="Group 7"/>
          <p:cNvGrpSpPr/>
          <p:nvPr/>
        </p:nvGrpSpPr>
        <p:grpSpPr bwMode="auto">
          <a:xfrm>
            <a:off x="12833164" y="2766641"/>
            <a:ext cx="7482773" cy="7938149"/>
            <a:chOff x="0" y="0"/>
            <a:chExt cx="9264980" cy="10277666"/>
          </a:xfrm>
        </p:grpSpPr>
        <p:sp>
          <p:nvSpPr>
            <p:cNvPr id="8" name="Freeform 8"/>
            <p:cNvSpPr/>
            <p:nvPr/>
          </p:nvSpPr>
          <p:spPr bwMode="auto">
            <a:xfrm>
              <a:off x="88900" y="88932"/>
              <a:ext cx="7779765" cy="8792401"/>
            </a:xfrm>
            <a:custGeom>
              <a:avLst/>
              <a:gdLst/>
              <a:ahLst/>
              <a:cxnLst/>
              <a:rect l="l" t="t" r="r" b="b"/>
              <a:pathLst>
                <a:path w="7779766" h="8792401" fill="norm" stroke="1" extrusionOk="0">
                  <a:moveTo>
                    <a:pt x="4306951" y="112490"/>
                  </a:moveTo>
                  <a:lnTo>
                    <a:pt x="7362572" y="1890363"/>
                  </a:lnTo>
                  <a:cubicBezTo>
                    <a:pt x="7620762" y="2040604"/>
                    <a:pt x="7779766" y="2316829"/>
                    <a:pt x="7779766" y="2615660"/>
                  </a:cubicBezTo>
                  <a:lnTo>
                    <a:pt x="7779766" y="6176740"/>
                  </a:lnTo>
                  <a:cubicBezTo>
                    <a:pt x="7779766" y="6475571"/>
                    <a:pt x="7620889" y="6751796"/>
                    <a:pt x="7362572" y="6902037"/>
                  </a:cubicBezTo>
                  <a:lnTo>
                    <a:pt x="4306951" y="8679910"/>
                  </a:lnTo>
                  <a:cubicBezTo>
                    <a:pt x="4049141" y="8829897"/>
                    <a:pt x="3730498" y="8829897"/>
                    <a:pt x="3472688" y="8679910"/>
                  </a:cubicBezTo>
                  <a:lnTo>
                    <a:pt x="417195" y="6902037"/>
                  </a:lnTo>
                  <a:cubicBezTo>
                    <a:pt x="158877" y="6751796"/>
                    <a:pt x="0" y="6475571"/>
                    <a:pt x="0" y="6176740"/>
                  </a:cubicBezTo>
                  <a:lnTo>
                    <a:pt x="0" y="2615533"/>
                  </a:lnTo>
                  <a:cubicBezTo>
                    <a:pt x="0" y="2316702"/>
                    <a:pt x="158877" y="2040477"/>
                    <a:pt x="417195" y="1890236"/>
                  </a:cubicBezTo>
                  <a:lnTo>
                    <a:pt x="3472688" y="112490"/>
                  </a:lnTo>
                  <a:cubicBezTo>
                    <a:pt x="3730498" y="-37497"/>
                    <a:pt x="4049141" y="-37497"/>
                    <a:pt x="4306951" y="11249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40616" t="-1010" r="-57420" b="-15881"/>
              </a:stretch>
            </a:blipFill>
          </p:spPr>
        </p:sp>
        <p:sp>
          <p:nvSpPr>
            <p:cNvPr id="9" name="Freeform 9"/>
            <p:cNvSpPr/>
            <p:nvPr/>
          </p:nvSpPr>
          <p:spPr bwMode="auto">
            <a:xfrm>
              <a:off x="0" y="0"/>
              <a:ext cx="7957439" cy="8970264"/>
            </a:xfrm>
            <a:custGeom>
              <a:avLst/>
              <a:gdLst/>
              <a:ahLst/>
              <a:cxnLst/>
              <a:rect l="l" t="t" r="r" b="b"/>
              <a:pathLst>
                <a:path w="7957439" h="8970264" fill="norm" stroke="1" extrusionOk="0">
                  <a:moveTo>
                    <a:pt x="4440555" y="124587"/>
                  </a:moveTo>
                  <a:lnTo>
                    <a:pt x="7496175" y="1902460"/>
                  </a:lnTo>
                  <a:cubicBezTo>
                    <a:pt x="7781798" y="2068576"/>
                    <a:pt x="7957439" y="2374138"/>
                    <a:pt x="7957439" y="2704592"/>
                  </a:cubicBezTo>
                  <a:lnTo>
                    <a:pt x="7868539" y="2704592"/>
                  </a:lnTo>
                  <a:lnTo>
                    <a:pt x="7957439" y="2704592"/>
                  </a:lnTo>
                  <a:lnTo>
                    <a:pt x="7957439" y="6265672"/>
                  </a:lnTo>
                  <a:lnTo>
                    <a:pt x="7868539" y="6265672"/>
                  </a:lnTo>
                  <a:lnTo>
                    <a:pt x="7957439" y="6265672"/>
                  </a:lnTo>
                  <a:cubicBezTo>
                    <a:pt x="7957439" y="6596126"/>
                    <a:pt x="7781671" y="6901688"/>
                    <a:pt x="7496175" y="7067803"/>
                  </a:cubicBezTo>
                  <a:lnTo>
                    <a:pt x="4440555" y="8845677"/>
                  </a:lnTo>
                  <a:lnTo>
                    <a:pt x="4395851" y="8768842"/>
                  </a:lnTo>
                  <a:lnTo>
                    <a:pt x="4440555" y="8845677"/>
                  </a:lnTo>
                  <a:cubicBezTo>
                    <a:pt x="4155059" y="9011793"/>
                    <a:pt x="3802380" y="9011793"/>
                    <a:pt x="3516884" y="8845677"/>
                  </a:cubicBezTo>
                  <a:lnTo>
                    <a:pt x="3561588" y="8768842"/>
                  </a:lnTo>
                  <a:lnTo>
                    <a:pt x="3516884" y="8845677"/>
                  </a:lnTo>
                  <a:lnTo>
                    <a:pt x="461264" y="7067804"/>
                  </a:lnTo>
                  <a:cubicBezTo>
                    <a:pt x="175768" y="6901688"/>
                    <a:pt x="0" y="6596126"/>
                    <a:pt x="0" y="6265672"/>
                  </a:cubicBezTo>
                  <a:lnTo>
                    <a:pt x="88900" y="6265672"/>
                  </a:lnTo>
                  <a:lnTo>
                    <a:pt x="0" y="6265672"/>
                  </a:lnTo>
                  <a:lnTo>
                    <a:pt x="0" y="2704465"/>
                  </a:lnTo>
                  <a:lnTo>
                    <a:pt x="88900" y="2704465"/>
                  </a:lnTo>
                  <a:lnTo>
                    <a:pt x="0" y="2704465"/>
                  </a:lnTo>
                  <a:cubicBezTo>
                    <a:pt x="0" y="2374011"/>
                    <a:pt x="175768" y="2068449"/>
                    <a:pt x="461264" y="1902333"/>
                  </a:cubicBezTo>
                  <a:lnTo>
                    <a:pt x="3516884" y="124587"/>
                  </a:lnTo>
                  <a:lnTo>
                    <a:pt x="3561588" y="201422"/>
                  </a:lnTo>
                  <a:lnTo>
                    <a:pt x="3516884" y="124587"/>
                  </a:lnTo>
                  <a:cubicBezTo>
                    <a:pt x="3802380" y="-41529"/>
                    <a:pt x="4155059" y="-41529"/>
                    <a:pt x="4440555" y="124587"/>
                  </a:cubicBezTo>
                  <a:lnTo>
                    <a:pt x="4395851" y="201422"/>
                  </a:lnTo>
                  <a:lnTo>
                    <a:pt x="4440555" y="124587"/>
                  </a:lnTo>
                  <a:moveTo>
                    <a:pt x="4351147" y="278257"/>
                  </a:moveTo>
                  <a:cubicBezTo>
                    <a:pt x="4120896" y="144272"/>
                    <a:pt x="3836543" y="144272"/>
                    <a:pt x="3606292" y="278257"/>
                  </a:cubicBezTo>
                  <a:lnTo>
                    <a:pt x="550799" y="2056130"/>
                  </a:lnTo>
                  <a:lnTo>
                    <a:pt x="506095" y="1979295"/>
                  </a:lnTo>
                  <a:lnTo>
                    <a:pt x="550799" y="2056130"/>
                  </a:lnTo>
                  <a:cubicBezTo>
                    <a:pt x="319786" y="2190369"/>
                    <a:pt x="177800" y="2437384"/>
                    <a:pt x="177800" y="2704465"/>
                  </a:cubicBezTo>
                  <a:lnTo>
                    <a:pt x="177800" y="6265672"/>
                  </a:lnTo>
                  <a:cubicBezTo>
                    <a:pt x="177800" y="6532753"/>
                    <a:pt x="319786" y="6779768"/>
                    <a:pt x="550799" y="6914134"/>
                  </a:cubicBezTo>
                  <a:lnTo>
                    <a:pt x="506095" y="6990969"/>
                  </a:lnTo>
                  <a:lnTo>
                    <a:pt x="550799" y="6914134"/>
                  </a:lnTo>
                  <a:lnTo>
                    <a:pt x="3606419" y="8692007"/>
                  </a:lnTo>
                  <a:cubicBezTo>
                    <a:pt x="3836670" y="8825992"/>
                    <a:pt x="4121023" y="8825992"/>
                    <a:pt x="4351274" y="8692007"/>
                  </a:cubicBezTo>
                  <a:lnTo>
                    <a:pt x="7406894" y="6914134"/>
                  </a:lnTo>
                  <a:lnTo>
                    <a:pt x="7451598" y="6990969"/>
                  </a:lnTo>
                  <a:lnTo>
                    <a:pt x="7406894" y="6914134"/>
                  </a:lnTo>
                  <a:cubicBezTo>
                    <a:pt x="7637780" y="6779768"/>
                    <a:pt x="7779893" y="6532880"/>
                    <a:pt x="7779893" y="6265672"/>
                  </a:cubicBezTo>
                  <a:lnTo>
                    <a:pt x="7779893" y="2704465"/>
                  </a:lnTo>
                  <a:cubicBezTo>
                    <a:pt x="7779893" y="2437384"/>
                    <a:pt x="7637907" y="2190369"/>
                    <a:pt x="7406894" y="2056003"/>
                  </a:cubicBezTo>
                  <a:lnTo>
                    <a:pt x="7451598" y="1979168"/>
                  </a:lnTo>
                  <a:lnTo>
                    <a:pt x="7406894" y="2056003"/>
                  </a:lnTo>
                  <a:lnTo>
                    <a:pt x="4351147" y="278257"/>
                  </a:lnTo>
                  <a:close/>
                </a:path>
              </a:pathLst>
            </a:custGeom>
            <a:solidFill>
              <a:srgbClr val="EAE9E7"/>
            </a:solidFill>
          </p:spPr>
        </p:sp>
      </p:grpSp>
      <p:grpSp>
        <p:nvGrpSpPr>
          <p:cNvPr id="1538639721" name="Group 10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1162802315" name="TextBox 5"/>
          <p:cNvSpPr txBox="1"/>
          <p:nvPr/>
        </p:nvSpPr>
        <p:spPr bwMode="auto">
          <a:xfrm>
            <a:off x="-11064" y="8263044"/>
            <a:ext cx="11461799" cy="1749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55" lvl="2" indent="-457200" algn="just">
              <a:lnSpc>
                <a:spcPts val="4680"/>
              </a:lnSpc>
              <a:buFont typeface="Arial"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Estabelece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normas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para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execução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Lei nº 2.800, de 18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junho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1956,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sobre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o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exercício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dá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outras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providências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</a:t>
            </a:r>
            <a:endParaRPr lang="pt-BR">
              <a:solidFill>
                <a:schemeClr val="bg1"/>
              </a:solidFill>
              <a:latin typeface="Poppins"/>
              <a:ea typeface="Calibri"/>
              <a:cs typeface="Poppins"/>
            </a:endParaRPr>
          </a:p>
        </p:txBody>
      </p:sp>
      <p:sp>
        <p:nvSpPr>
          <p:cNvPr id="626084409" name="TextBox 6"/>
          <p:cNvSpPr txBox="1"/>
          <p:nvPr/>
        </p:nvSpPr>
        <p:spPr bwMode="auto">
          <a:xfrm>
            <a:off x="702360" y="7271923"/>
            <a:ext cx="11359591" cy="48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498"/>
              </a:lnSpc>
              <a:defRPr/>
            </a:pPr>
            <a:r>
              <a:rPr lang="en-US" sz="4000" b="1">
                <a:solidFill>
                  <a:schemeClr val="bg1"/>
                </a:solidFill>
                <a:latin typeface="Poppins Bold"/>
                <a:ea typeface="Poppins Bold"/>
                <a:cs typeface="Poppins Bold"/>
              </a:rPr>
              <a:t>Decreto</a:t>
            </a:r>
            <a:r>
              <a:rPr lang="en-US" sz="4000" b="1">
                <a:solidFill>
                  <a:schemeClr val="bg1"/>
                </a:solidFill>
                <a:latin typeface="Poppins Bold"/>
                <a:ea typeface="Poppins Bold"/>
                <a:cs typeface="Poppins Bold"/>
              </a:rPr>
              <a:t> n˚ 85.877/1981</a:t>
            </a:r>
            <a:endParaRPr/>
          </a:p>
        </p:txBody>
      </p:sp>
      <p:grpSp>
        <p:nvGrpSpPr>
          <p:cNvPr id="1037436349" name="Group 5"/>
          <p:cNvGrpSpPr/>
          <p:nvPr/>
        </p:nvGrpSpPr>
        <p:grpSpPr bwMode="auto">
          <a:xfrm>
            <a:off x="302627" y="6744164"/>
            <a:ext cx="193834" cy="1504881"/>
            <a:chOff x="0" y="0"/>
            <a:chExt cx="258445" cy="1086358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036656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1428961595" name="TextBox 4"/>
          <p:cNvSpPr txBox="1"/>
          <p:nvPr/>
        </p:nvSpPr>
        <p:spPr bwMode="auto">
          <a:xfrm>
            <a:off x="757057" y="2005931"/>
            <a:ext cx="8133359" cy="121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OBJETIVOS DA FISCALIZAÇÃO</a:t>
            </a:r>
            <a:endParaRPr/>
          </a:p>
        </p:txBody>
      </p:sp>
      <p:grpSp>
        <p:nvGrpSpPr>
          <p:cNvPr id="1346200195" name="Group 5"/>
          <p:cNvGrpSpPr/>
          <p:nvPr/>
        </p:nvGrpSpPr>
        <p:grpSpPr bwMode="auto">
          <a:xfrm>
            <a:off x="420186" y="1946853"/>
            <a:ext cx="193834" cy="814768"/>
            <a:chOff x="0" y="0"/>
            <a:chExt cx="258445" cy="1086358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58445" cy="1086358"/>
            </a:xfrm>
            <a:custGeom>
              <a:avLst/>
              <a:gdLst/>
              <a:ahLst/>
              <a:cxnLst/>
              <a:rect l="l" t="t" r="r" b="b"/>
              <a:pathLst>
                <a:path w="258445" h="1086358" fill="norm" stroke="1" extrusionOk="0">
                  <a:moveTo>
                    <a:pt x="0" y="0"/>
                  </a:moveTo>
                  <a:lnTo>
                    <a:pt x="258445" y="0"/>
                  </a:lnTo>
                  <a:lnTo>
                    <a:pt x="258445" y="1086358"/>
                  </a:lnTo>
                  <a:lnTo>
                    <a:pt x="0" y="1086358"/>
                  </a:lnTo>
                  <a:close/>
                </a:path>
              </a:pathLst>
            </a:custGeom>
            <a:gradFill>
              <a:gsLst>
                <a:gs pos="0">
                  <a:srgbClr val="FFC102">
                    <a:alpha val="100000"/>
                  </a:srgbClr>
                </a:gs>
                <a:gs pos="100000">
                  <a:srgbClr val="795C04">
                    <a:alpha val="100000"/>
                  </a:srgbClr>
                </a:gs>
              </a:gsLst>
              <a:lin ang="5400012" scaled="1"/>
            </a:gradFill>
          </p:spPr>
        </p:sp>
      </p:grpSp>
      <p:grpSp>
        <p:nvGrpSpPr>
          <p:cNvPr id="18636029" name="Group 7"/>
          <p:cNvGrpSpPr/>
          <p:nvPr/>
        </p:nvGrpSpPr>
        <p:grpSpPr bwMode="auto">
          <a:xfrm>
            <a:off x="12436235" y="2354237"/>
            <a:ext cx="6052238" cy="6703581"/>
            <a:chOff x="0" y="0"/>
            <a:chExt cx="8741766" cy="9682556"/>
          </a:xfrm>
        </p:grpSpPr>
        <p:sp>
          <p:nvSpPr>
            <p:cNvPr id="8" name="Freeform 8"/>
            <p:cNvSpPr/>
            <p:nvPr/>
          </p:nvSpPr>
          <p:spPr bwMode="auto">
            <a:xfrm>
              <a:off x="88900" y="88932"/>
              <a:ext cx="7340473" cy="8281099"/>
            </a:xfrm>
            <a:custGeom>
              <a:avLst/>
              <a:gdLst/>
              <a:ahLst/>
              <a:cxnLst/>
              <a:rect l="l" t="t" r="r" b="b"/>
              <a:pathLst>
                <a:path w="7340473" h="8281099" fill="norm" stroke="1" extrusionOk="0">
                  <a:moveTo>
                    <a:pt x="4087368" y="112490"/>
                  </a:moveTo>
                  <a:lnTo>
                    <a:pt x="6923278" y="1762474"/>
                  </a:lnTo>
                  <a:cubicBezTo>
                    <a:pt x="7181469" y="1912715"/>
                    <a:pt x="7340473" y="2188940"/>
                    <a:pt x="7340473" y="2487771"/>
                  </a:cubicBezTo>
                  <a:lnTo>
                    <a:pt x="7340473" y="5793327"/>
                  </a:lnTo>
                  <a:cubicBezTo>
                    <a:pt x="7340473" y="6092158"/>
                    <a:pt x="7181596" y="6368383"/>
                    <a:pt x="6923278" y="6518624"/>
                  </a:cubicBezTo>
                  <a:lnTo>
                    <a:pt x="4087368" y="8168608"/>
                  </a:lnTo>
                  <a:cubicBezTo>
                    <a:pt x="3829558" y="8318595"/>
                    <a:pt x="3510915" y="8318595"/>
                    <a:pt x="3253105" y="8168608"/>
                  </a:cubicBezTo>
                  <a:lnTo>
                    <a:pt x="417195" y="6518624"/>
                  </a:lnTo>
                  <a:cubicBezTo>
                    <a:pt x="158877" y="6368383"/>
                    <a:pt x="0" y="6092158"/>
                    <a:pt x="0" y="5793327"/>
                  </a:cubicBezTo>
                  <a:lnTo>
                    <a:pt x="0" y="2487771"/>
                  </a:lnTo>
                  <a:cubicBezTo>
                    <a:pt x="0" y="2188940"/>
                    <a:pt x="158877" y="1912715"/>
                    <a:pt x="417195" y="1762474"/>
                  </a:cubicBezTo>
                  <a:lnTo>
                    <a:pt x="3253105" y="112490"/>
                  </a:lnTo>
                  <a:cubicBezTo>
                    <a:pt x="3510915" y="-37497"/>
                    <a:pt x="3829558" y="-37497"/>
                    <a:pt x="4087368" y="11249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 l="-31481" t="-1073" r="-48147" b="-15849"/>
              </a:stretch>
            </a:blipFill>
          </p:spPr>
        </p:sp>
        <p:sp>
          <p:nvSpPr>
            <p:cNvPr id="9" name="Freeform 9"/>
            <p:cNvSpPr/>
            <p:nvPr/>
          </p:nvSpPr>
          <p:spPr bwMode="auto">
            <a:xfrm>
              <a:off x="0" y="0"/>
              <a:ext cx="7518273" cy="8458962"/>
            </a:xfrm>
            <a:custGeom>
              <a:avLst/>
              <a:gdLst/>
              <a:ahLst/>
              <a:cxnLst/>
              <a:rect l="l" t="t" r="r" b="b"/>
              <a:pathLst>
                <a:path w="7518273" h="8458962" fill="norm" stroke="1" extrusionOk="0">
                  <a:moveTo>
                    <a:pt x="4220972" y="124587"/>
                  </a:moveTo>
                  <a:lnTo>
                    <a:pt x="7056882" y="1774571"/>
                  </a:lnTo>
                  <a:cubicBezTo>
                    <a:pt x="7342505" y="1940814"/>
                    <a:pt x="7518273" y="2246249"/>
                    <a:pt x="7518273" y="2576703"/>
                  </a:cubicBezTo>
                  <a:lnTo>
                    <a:pt x="7429373" y="2576703"/>
                  </a:lnTo>
                  <a:lnTo>
                    <a:pt x="7518273" y="2576703"/>
                  </a:lnTo>
                  <a:lnTo>
                    <a:pt x="7518273" y="5882259"/>
                  </a:lnTo>
                  <a:lnTo>
                    <a:pt x="7429373" y="5882259"/>
                  </a:lnTo>
                  <a:lnTo>
                    <a:pt x="7518273" y="5882259"/>
                  </a:lnTo>
                  <a:cubicBezTo>
                    <a:pt x="7518273" y="6212713"/>
                    <a:pt x="7342505" y="6518275"/>
                    <a:pt x="7056882" y="6684391"/>
                  </a:cubicBezTo>
                  <a:lnTo>
                    <a:pt x="4220972" y="8334375"/>
                  </a:lnTo>
                  <a:lnTo>
                    <a:pt x="4176268" y="8257540"/>
                  </a:lnTo>
                  <a:lnTo>
                    <a:pt x="4220972" y="8334375"/>
                  </a:lnTo>
                  <a:cubicBezTo>
                    <a:pt x="3935476" y="8500491"/>
                    <a:pt x="3582797" y="8500491"/>
                    <a:pt x="3297301" y="8334375"/>
                  </a:cubicBezTo>
                  <a:lnTo>
                    <a:pt x="3342005" y="8257540"/>
                  </a:lnTo>
                  <a:lnTo>
                    <a:pt x="3297301" y="8334375"/>
                  </a:lnTo>
                  <a:lnTo>
                    <a:pt x="461391" y="6684391"/>
                  </a:lnTo>
                  <a:cubicBezTo>
                    <a:pt x="175641" y="6518275"/>
                    <a:pt x="0" y="6212713"/>
                    <a:pt x="0" y="5882259"/>
                  </a:cubicBezTo>
                  <a:lnTo>
                    <a:pt x="88900" y="5882259"/>
                  </a:lnTo>
                  <a:lnTo>
                    <a:pt x="0" y="5882259"/>
                  </a:lnTo>
                  <a:lnTo>
                    <a:pt x="0" y="2576703"/>
                  </a:lnTo>
                  <a:lnTo>
                    <a:pt x="88900" y="2576703"/>
                  </a:lnTo>
                  <a:lnTo>
                    <a:pt x="0" y="2576703"/>
                  </a:lnTo>
                  <a:cubicBezTo>
                    <a:pt x="0" y="2246249"/>
                    <a:pt x="175641" y="1940687"/>
                    <a:pt x="461391" y="1774571"/>
                  </a:cubicBezTo>
                  <a:lnTo>
                    <a:pt x="3297301" y="124587"/>
                  </a:lnTo>
                  <a:lnTo>
                    <a:pt x="3342005" y="201422"/>
                  </a:lnTo>
                  <a:lnTo>
                    <a:pt x="3297301" y="124587"/>
                  </a:lnTo>
                  <a:cubicBezTo>
                    <a:pt x="3582797" y="-41529"/>
                    <a:pt x="3935476" y="-41529"/>
                    <a:pt x="4220972" y="124587"/>
                  </a:cubicBezTo>
                  <a:lnTo>
                    <a:pt x="4176268" y="201422"/>
                  </a:lnTo>
                  <a:lnTo>
                    <a:pt x="4220972" y="124587"/>
                  </a:lnTo>
                  <a:moveTo>
                    <a:pt x="4131564" y="278257"/>
                  </a:moveTo>
                  <a:cubicBezTo>
                    <a:pt x="3901313" y="144272"/>
                    <a:pt x="3616960" y="144272"/>
                    <a:pt x="3386709" y="278257"/>
                  </a:cubicBezTo>
                  <a:lnTo>
                    <a:pt x="550799" y="1928241"/>
                  </a:lnTo>
                  <a:lnTo>
                    <a:pt x="506095" y="1851406"/>
                  </a:lnTo>
                  <a:lnTo>
                    <a:pt x="550799" y="1928241"/>
                  </a:lnTo>
                  <a:cubicBezTo>
                    <a:pt x="319786" y="2062607"/>
                    <a:pt x="177800" y="2309622"/>
                    <a:pt x="177800" y="2576703"/>
                  </a:cubicBezTo>
                  <a:lnTo>
                    <a:pt x="177800" y="5882259"/>
                  </a:lnTo>
                  <a:cubicBezTo>
                    <a:pt x="177800" y="6149340"/>
                    <a:pt x="319786" y="6396355"/>
                    <a:pt x="550799" y="6530722"/>
                  </a:cubicBezTo>
                  <a:lnTo>
                    <a:pt x="506095" y="6607556"/>
                  </a:lnTo>
                  <a:lnTo>
                    <a:pt x="550799" y="6530722"/>
                  </a:lnTo>
                  <a:lnTo>
                    <a:pt x="3386709" y="8180705"/>
                  </a:lnTo>
                  <a:cubicBezTo>
                    <a:pt x="3616960" y="8314690"/>
                    <a:pt x="3901313" y="8314690"/>
                    <a:pt x="4131564" y="8180705"/>
                  </a:cubicBezTo>
                  <a:lnTo>
                    <a:pt x="6967474" y="6530722"/>
                  </a:lnTo>
                  <a:lnTo>
                    <a:pt x="7012178" y="6607556"/>
                  </a:lnTo>
                  <a:lnTo>
                    <a:pt x="6967474" y="6530722"/>
                  </a:lnTo>
                  <a:cubicBezTo>
                    <a:pt x="7198360" y="6396355"/>
                    <a:pt x="7340473" y="6149340"/>
                    <a:pt x="7340473" y="5882259"/>
                  </a:cubicBezTo>
                  <a:lnTo>
                    <a:pt x="7340473" y="2576703"/>
                  </a:lnTo>
                  <a:cubicBezTo>
                    <a:pt x="7340473" y="2309622"/>
                    <a:pt x="7198487" y="2062607"/>
                    <a:pt x="6967474" y="1928241"/>
                  </a:cubicBezTo>
                  <a:lnTo>
                    <a:pt x="7012178" y="1851406"/>
                  </a:lnTo>
                  <a:lnTo>
                    <a:pt x="6967474" y="1928241"/>
                  </a:lnTo>
                  <a:lnTo>
                    <a:pt x="4131564" y="2782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53381697" name="Group 10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0" r="-1" b="1"/>
              </a:stretch>
            </a:blipFill>
          </p:spPr>
        </p:sp>
      </p:grpSp>
      <p:sp>
        <p:nvSpPr>
          <p:cNvPr id="1382746231" name="TextBox 3"/>
          <p:cNvSpPr txBox="1"/>
          <p:nvPr/>
        </p:nvSpPr>
        <p:spPr bwMode="auto">
          <a:xfrm>
            <a:off x="746585" y="3526670"/>
            <a:ext cx="10328405" cy="355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68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Zelar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para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atividade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na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área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seja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desenvolvida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respeito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à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legislação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vigente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fim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possibilitar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sociedade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tenha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acesso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produtos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serviços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dentro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padrões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identidade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qualidade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segurança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serem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prestados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por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legalmente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habilitados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registrados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no Sistema CFQ/CRQs;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890671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grpSp>
        <p:nvGrpSpPr>
          <p:cNvPr id="2089037187" name="Group 4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5" name="Freeform 5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0" t="0" r="-1" b="1"/>
              </a:stretch>
            </a:blipFill>
          </p:spPr>
        </p:sp>
      </p:grpSp>
      <p:sp>
        <p:nvSpPr>
          <p:cNvPr id="753323972" name="TextBox 3"/>
          <p:cNvSpPr txBox="1"/>
          <p:nvPr/>
        </p:nvSpPr>
        <p:spPr bwMode="auto">
          <a:xfrm>
            <a:off x="412356" y="2283847"/>
            <a:ext cx="9529391" cy="490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68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Coibir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o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exercício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ilegal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ou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irregular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atividade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468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468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Orientar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quanto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à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atuação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ética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,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lícita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regular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atividade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;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4680"/>
              </a:lnSpc>
              <a:defRPr/>
            </a:pP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4680"/>
              </a:lnSpc>
              <a:defRPr/>
            </a:pP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Valorizar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Profissionais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Química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através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da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interação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e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cooperação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 com outros 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órgãos</a:t>
            </a:r>
            <a:r>
              <a:rPr lang="en-US" sz="2600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</a:t>
            </a:r>
            <a:endParaRPr lang="en-US" sz="26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1530189660" name="Group 6"/>
          <p:cNvGrpSpPr/>
          <p:nvPr/>
        </p:nvGrpSpPr>
        <p:grpSpPr bwMode="auto">
          <a:xfrm>
            <a:off x="9266861" y="1964165"/>
            <a:ext cx="6902811" cy="4289149"/>
            <a:chOff x="9266861" y="1964165"/>
            <a:chExt cx="10685653" cy="6596253"/>
          </a:xfrm>
        </p:grpSpPr>
        <p:sp>
          <p:nvSpPr>
            <p:cNvPr id="10" name="Freeform 7"/>
            <p:cNvSpPr/>
            <p:nvPr/>
          </p:nvSpPr>
          <p:spPr bwMode="auto">
            <a:xfrm>
              <a:off x="9266861" y="1964165"/>
              <a:ext cx="10685653" cy="6596253"/>
            </a:xfrm>
            <a:custGeom>
              <a:avLst/>
              <a:gdLst/>
              <a:ahLst/>
              <a:cxnLst/>
              <a:rect l="l" t="t" r="r" b="b"/>
              <a:pathLst>
                <a:path w="10685653" h="6596253" fill="norm" stroke="1" extrusionOk="0">
                  <a:moveTo>
                    <a:pt x="0" y="0"/>
                  </a:moveTo>
                  <a:lnTo>
                    <a:pt x="10685653" y="0"/>
                  </a:lnTo>
                  <a:lnTo>
                    <a:pt x="10685653" y="6596253"/>
                  </a:lnTo>
                  <a:lnTo>
                    <a:pt x="0" y="6596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 l="0" t="-12" r="0" b="-13"/>
              </a:stretch>
            </a:blipFill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010830165" name="Group 8"/>
          <p:cNvGrpSpPr/>
          <p:nvPr/>
        </p:nvGrpSpPr>
        <p:grpSpPr bwMode="auto">
          <a:xfrm>
            <a:off x="13311643" y="5463831"/>
            <a:ext cx="4186635" cy="4768952"/>
            <a:chOff x="13311643" y="5421020"/>
            <a:chExt cx="698500" cy="795654"/>
          </a:xfrm>
        </p:grpSpPr>
        <p:sp>
          <p:nvSpPr>
            <p:cNvPr id="9" name="Freeform 9"/>
            <p:cNvSpPr/>
            <p:nvPr/>
          </p:nvSpPr>
          <p:spPr bwMode="auto">
            <a:xfrm>
              <a:off x="13311643" y="5421020"/>
              <a:ext cx="698500" cy="795654"/>
            </a:xfrm>
            <a:custGeom>
              <a:avLst/>
              <a:gdLst/>
              <a:ahLst/>
              <a:cxnLst/>
              <a:rect l="l" t="t" r="r" b="b"/>
              <a:pathLst>
                <a:path w="698500" h="795654" fill="norm" stroke="1" extrusionOk="0">
                  <a:moveTo>
                    <a:pt x="376722" y="7411"/>
                  </a:moveTo>
                  <a:lnTo>
                    <a:pt x="671028" y="178643"/>
                  </a:lnTo>
                  <a:cubicBezTo>
                    <a:pt x="688037" y="188539"/>
                    <a:pt x="698500" y="206732"/>
                    <a:pt x="698500" y="226410"/>
                  </a:cubicBezTo>
                  <a:lnTo>
                    <a:pt x="698500" y="569244"/>
                  </a:lnTo>
                  <a:cubicBezTo>
                    <a:pt x="698500" y="588921"/>
                    <a:pt x="688037" y="607115"/>
                    <a:pt x="671028" y="617011"/>
                  </a:cubicBezTo>
                  <a:lnTo>
                    <a:pt x="376722" y="788243"/>
                  </a:lnTo>
                  <a:cubicBezTo>
                    <a:pt x="359740" y="798124"/>
                    <a:pt x="338760" y="798124"/>
                    <a:pt x="321778" y="788243"/>
                  </a:cubicBezTo>
                  <a:lnTo>
                    <a:pt x="27472" y="617011"/>
                  </a:lnTo>
                  <a:cubicBezTo>
                    <a:pt x="10463" y="607115"/>
                    <a:pt x="0" y="588921"/>
                    <a:pt x="0" y="569244"/>
                  </a:cubicBezTo>
                  <a:lnTo>
                    <a:pt x="0" y="226410"/>
                  </a:lnTo>
                  <a:cubicBezTo>
                    <a:pt x="0" y="206732"/>
                    <a:pt x="10463" y="188539"/>
                    <a:pt x="27472" y="178643"/>
                  </a:cubicBezTo>
                  <a:lnTo>
                    <a:pt x="321778" y="7411"/>
                  </a:lnTo>
                  <a:cubicBezTo>
                    <a:pt x="338760" y="-2470"/>
                    <a:pt x="359740" y="-2470"/>
                    <a:pt x="376722" y="7411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 l="-37193" t="-1077" r="-37192" b="-1076"/>
              </a:stretch>
            </a:blipFill>
            <a:ln w="104775" cap="sq">
              <a:solidFill>
                <a:srgbClr val="213D7D"/>
              </a:solidFill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223829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/>
          </a:blipFill>
        </p:spPr>
      </p:sp>
      <p:sp>
        <p:nvSpPr>
          <p:cNvPr id="324245855" name="TextBox 3"/>
          <p:cNvSpPr txBox="1"/>
          <p:nvPr/>
        </p:nvSpPr>
        <p:spPr bwMode="auto">
          <a:xfrm>
            <a:off x="3226260" y="4452709"/>
            <a:ext cx="11825154" cy="128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7"/>
              </a:lnSpc>
              <a:defRPr/>
            </a:pPr>
            <a:r>
              <a:rPr lang="en-US" sz="6300" b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PROFISSIONAIS DA QUÍMICA</a:t>
            </a:r>
            <a:endParaRPr/>
          </a:p>
        </p:txBody>
      </p:sp>
      <p:grpSp>
        <p:nvGrpSpPr>
          <p:cNvPr id="884407899" name="Group 4"/>
          <p:cNvGrpSpPr/>
          <p:nvPr/>
        </p:nvGrpSpPr>
        <p:grpSpPr bwMode="auto">
          <a:xfrm>
            <a:off x="15773400" y="535610"/>
            <a:ext cx="1592056" cy="1469584"/>
            <a:chOff x="0" y="0"/>
            <a:chExt cx="2122742" cy="1959445"/>
          </a:xfrm>
        </p:grpSpPr>
        <p:sp>
          <p:nvSpPr>
            <p:cNvPr id="5" name="Freeform 5" descr="Texto  O conteúdo gerado por IA pode estar incorreto."/>
            <p:cNvSpPr/>
            <p:nvPr/>
          </p:nvSpPr>
          <p:spPr bwMode="auto">
            <a:xfrm>
              <a:off x="0" y="0"/>
              <a:ext cx="2122678" cy="1959483"/>
            </a:xfrm>
            <a:custGeom>
              <a:avLst/>
              <a:gdLst/>
              <a:ahLst/>
              <a:cxnLst/>
              <a:rect l="l" t="t" r="r" b="b"/>
              <a:pathLst>
                <a:path w="2122678" h="1959483" fill="norm" stroke="1" extrusionOk="0">
                  <a:moveTo>
                    <a:pt x="0" y="0"/>
                  </a:moveTo>
                  <a:lnTo>
                    <a:pt x="2122678" y="0"/>
                  </a:lnTo>
                  <a:lnTo>
                    <a:pt x="2122678" y="1959483"/>
                  </a:lnTo>
                  <a:lnTo>
                    <a:pt x="0" y="1959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 l="0" t="0" r="-1" b="1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CB2A08160F646BA6D0E70479B4341" ma:contentTypeVersion="16" ma:contentTypeDescription="Create a new document." ma:contentTypeScope="" ma:versionID="eda987a504dc831f8f4eb47cb8bee13e">
  <xsd:schema xmlns:xsd="http://www.w3.org/2001/XMLSchema" xmlns:xs="http://www.w3.org/2001/XMLSchema" xmlns:p="http://schemas.microsoft.com/office/2006/metadata/properties" xmlns:ns2="b87d7eb1-d33c-402d-80d7-1f2c3e9cc8d1" xmlns:ns3="275a8fa0-0c37-48bc-a284-ae4570ae451e" targetNamespace="http://schemas.microsoft.com/office/2006/metadata/properties" ma:root="true" ma:fieldsID="f527148781259f268b73491012e0654b" ns2:_="" ns3:_="">
    <xsd:import namespace="b87d7eb1-d33c-402d-80d7-1f2c3e9cc8d1"/>
    <xsd:import namespace="275a8fa0-0c37-48bc-a284-ae4570ae4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d7eb1-d33c-402d-80d7-1f2c3e9cc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5F_x002d_off_x005F_x0020_status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7cf1a9-d00e-4384-a3fd-9fe6e53fa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a8fa0-0c37-48bc-a284-ae4570ae45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5c7a98-e1eb-45d7-83b5-c3758965f13e}" ma:internalName="TaxCatchAll" ma:showField="CatchAllData" ma:web="275a8fa0-0c37-48bc-a284-ae4570ae4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This value indicates the number of saves or revisions. The application is responsible for updating this value after each revision.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7d7eb1-d33c-402d-80d7-1f2c3e9cc8d1">
      <Terms xmlns="http://schemas.microsoft.com/office/infopath/2007/PartnerControls"/>
    </lcf76f155ced4ddcb4097134ff3c332f>
    <_Flow_SignoffStatus xmlns="b87d7eb1-d33c-402d-80d7-1f2c3e9cc8d1" xsi:nil="true"/>
    <TaxCatchAll xmlns="275a8fa0-0c37-48bc-a284-ae4570ae451e" xsi:nil="true"/>
  </documentManagement>
</p:properties>
</file>

<file path=customXml/itemProps1.xml><?xml version="1.0" encoding="utf-8"?>
<ds:datastoreItem xmlns:ds="http://schemas.openxmlformats.org/officeDocument/2006/customXml" ds:itemID="01d12d66-bf56-44fc-97b3-fcf405a9b383">
  <ds:schemaRefs>
    <ds:schemaRef ds:uri="275a8fa0-0c37-48bc-a284-ae4570ae451e"/>
    <ds:schemaRef ds:uri="b87d7eb1-d33c-402d-80d7-1f2c3e9cc8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4d9a554b-58fa-43f1-90fa-9de53f7d0bf8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f7f9522d-0776-4997-9b20-03f951c9af48">
  <ds:schemaRefs>
    <ds:schemaRef ds:uri="275a8fa0-0c37-48bc-a284-ae4570ae451e"/>
    <ds:schemaRef ds:uri="b87d7eb1-d33c-402d-80d7-1f2c3e9cc8d1"/>
    <ds:schemaRef ds:uri="http://schemas.microsoft.com/office/2006/metadata/properties"/>
    <ds:schemaRef ds:uri="http://schemas.microsoft.com/office/infopath/2007/PartnerControls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ONLYOFFICE/9.3.0.140</Application>
  <PresentationFormat>On-screen Show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XXXVII Congreso Latinoamericano de Química (CLAQ 2026) - Rafael Almada (atualizado).pptx</dc:title>
  <dc:identifier>DAHHr4QRRhE</dc:identifier>
  <cp:lastModifiedBy/>
  <cp:revision>6</cp:revision>
  <dcterms:created xsi:type="dcterms:W3CDTF">2006-08-16T00:00:00Z</dcterms:created>
  <dcterms:modified xsi:type="dcterms:W3CDTF">2026-05-05T03:45:52Z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0x010100B32CB2A08160F646BA6D0E70479B4341</vt:lpwstr>
  </property>
  <property fmtid="{D5CDD505-2E9C-101B-9397-08002B2CF9AE}" pid="3" name="MediaServiceImageTags">
    <vt:lpwstr/>
  </property>
</Properties>
</file>