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Default Extension="svg" ContentType="image/svg+xml"/>
  <Override PartName="/customXml/itemProps1.xml" ContentType="application/vnd.openxmlformats-officedocument.customXmlProperties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4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8288000" cy="10287000"/>
  <p:notesSz cx="6858000" cy="9144000"/>
  <p:custDataLst>
    <p:custData r:id="rId1"/>
    <p:custData r:id="rId2"/>
    <p:custData r:id="rId3"/>
  </p:custDataLst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43" d="100"/>
          <a:sy n="43" d="100"/>
        </p:scale>
        <p:origin x="936" y="66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C06B76-1451-4386-D24C-84D1C7C44AC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2B8AC0-83BA-7B9F-0286-D3EA0E101F5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5EA366-8113-0E89-D7AC-E0A4B743436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BBFDD6-53B3-94CF-DD8E-1FFB3B4605A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E7FC9E-65D3-D481-F2F8-E04FED69E53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63243B-4D0C-4217-CD94-114BA45F916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1ECEA8-68C6-9CC3-E078-236011FA121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D3E99F-49F5-A681-DA3B-54D4B93D137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32CF25-8962-29A0-D8CE-FAFDCB7A165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D66AAB-4C97-E7A1-9D1F-A561F52AF59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0465BB-7981-2838-3DDA-805E6D89DE5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75392E-7133-0DF1-B2DD-DA0E5BCDADF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322904-6BD7-CA90-4B01-46C80AE1A02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1976276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19848494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2945069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10242286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977152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788776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018659006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0060937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26954819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829984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966736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02475499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5076415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143021585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10178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02848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9030089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466430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106708312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627549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4569968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145244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0345646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140563751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733099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394881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8754149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45042758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2506911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139594821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731638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51659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9031609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0766158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6851588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18032044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3146049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4529089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585673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357720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99979444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122661868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599823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19633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845642744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1802008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8427423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64429656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9185381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5562370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126549917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19827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4032421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0272196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1007248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8836829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5991202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684539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3929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324593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2907846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189489636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218969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media1.svg"/><Relationship Id="rId6" Type="http://schemas.openxmlformats.org/officeDocument/2006/relationships/image" Target="../media/image15.png"/><Relationship Id="rId7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16538907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76023719" name="Group 4"/>
          <p:cNvGrpSpPr/>
          <p:nvPr/>
        </p:nvGrpSpPr>
        <p:grpSpPr bwMode="auto">
          <a:xfrm>
            <a:off x="13249" y="14907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881109405" name="Group 6"/>
          <p:cNvGrpSpPr/>
          <p:nvPr/>
        </p:nvGrpSpPr>
        <p:grpSpPr bwMode="auto">
          <a:xfrm>
            <a:off x="5695" y="3435639"/>
            <a:ext cx="3916584" cy="3441478"/>
            <a:chOff x="0" y="0"/>
            <a:chExt cx="5222113" cy="4588637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5222113" cy="4588637"/>
            </a:xfrm>
            <a:custGeom>
              <a:avLst/>
              <a:gdLst/>
              <a:ahLst/>
              <a:cxnLst/>
              <a:rect l="l" t="t" r="r" b="b"/>
              <a:pathLst>
                <a:path w="5222113" h="4588637" fill="norm" stroke="1" extrusionOk="0">
                  <a:moveTo>
                    <a:pt x="0" y="0"/>
                  </a:moveTo>
                  <a:lnTo>
                    <a:pt x="5222113" y="0"/>
                  </a:lnTo>
                  <a:lnTo>
                    <a:pt x="5222113" y="4588637"/>
                  </a:lnTo>
                  <a:lnTo>
                    <a:pt x="0" y="45886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-1212" r="0" b="-1212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624016220" name="TextBox 8"/>
          <p:cNvSpPr txBox="1"/>
          <p:nvPr/>
        </p:nvSpPr>
        <p:spPr bwMode="auto">
          <a:xfrm>
            <a:off x="17754" y="7736252"/>
            <a:ext cx="10844923" cy="231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defRPr/>
            </a:pPr>
            <a:endParaRPr/>
          </a:p>
          <a:p>
            <a:pPr algn="ctr">
              <a:lnSpc>
                <a:spcPts val="4800"/>
              </a:lnSpc>
              <a:defRPr/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Jonas Comin </a:t>
            </a:r>
            <a:r>
              <a:rPr lang="en-US" sz="4000" b="1">
                <a:solidFill>
                  <a:srgbClr val="000000"/>
                </a:solidFill>
                <a:latin typeface="Poppins Bold"/>
                <a:ea typeface="Poppins Bold"/>
                <a:cs typeface="Poppins Bold"/>
              </a:rPr>
              <a:t>​</a:t>
            </a:r>
            <a:endParaRPr/>
          </a:p>
          <a:p>
            <a:pPr algn="ctr">
              <a:lnSpc>
                <a:spcPts val="4320"/>
              </a:lnSpc>
              <a:defRPr/>
            </a:pPr>
            <a:r>
              <a:rPr lang="pt-BR" sz="3600" i="1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Diretor-Secretário</a:t>
            </a:r>
            <a:r>
              <a:rPr lang="en-US" sz="3600" i="1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do CFQ</a:t>
            </a:r>
            <a:endParaRPr/>
          </a:p>
          <a:p>
            <a:pPr algn="ctr">
              <a:lnSpc>
                <a:spcPts val="4320"/>
              </a:lnSpc>
              <a:defRPr/>
            </a:pPr>
            <a:endParaRPr lang="en-US" sz="3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989977769" name="TextBox 9"/>
          <p:cNvSpPr txBox="1"/>
          <p:nvPr/>
        </p:nvSpPr>
        <p:spPr bwMode="auto">
          <a:xfrm>
            <a:off x="3922308" y="4016187"/>
            <a:ext cx="14383936" cy="194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4"/>
              </a:lnSpc>
              <a:defRPr/>
            </a:pPr>
            <a:r>
              <a:rPr lang="en-US" sz="54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OS PROFISSIONAIS DA QUÍMICA E A </a:t>
            </a:r>
            <a:endParaRPr lang="en-US" sz="5400" b="1">
              <a:solidFill>
                <a:srgbClr val="FFFFFF"/>
              </a:solidFill>
              <a:latin typeface="Poppins Bold"/>
              <a:ea typeface="Poppins Bold"/>
              <a:cs typeface="Poppins Bold"/>
            </a:endParaRPr>
          </a:p>
          <a:p>
            <a:pPr algn="l">
              <a:lnSpc>
                <a:spcPts val="7653"/>
              </a:lnSpc>
              <a:defRPr/>
            </a:pPr>
            <a:r>
              <a:rPr lang="en-US" sz="54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ECONOMIA CIRCULAR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51894035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66140314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379049369" name="Group 4"/>
          <p:cNvGrpSpPr/>
          <p:nvPr/>
        </p:nvGrpSpPr>
        <p:grpSpPr bwMode="auto">
          <a:xfrm>
            <a:off x="542231" y="1878552"/>
            <a:ext cx="193834" cy="814768"/>
            <a:chOff x="0" y="0"/>
            <a:chExt cx="258445" cy="1086358"/>
          </a:xfrm>
        </p:grpSpPr>
        <p:sp>
          <p:nvSpPr>
            <p:cNvPr id="9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962650377" name="TextBox 11"/>
          <p:cNvSpPr txBox="1"/>
          <p:nvPr/>
        </p:nvSpPr>
        <p:spPr bwMode="auto">
          <a:xfrm>
            <a:off x="916711" y="1930051"/>
            <a:ext cx="16973940" cy="70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Reciclagem</a:t>
            </a:r>
            <a:endParaRPr/>
          </a:p>
        </p:txBody>
      </p:sp>
      <p:sp>
        <p:nvSpPr>
          <p:cNvPr id="1399681635" name="CaixaDeTexto 10"/>
          <p:cNvSpPr txBox="1"/>
          <p:nvPr/>
        </p:nvSpPr>
        <p:spPr bwMode="auto">
          <a:xfrm>
            <a:off x="542231" y="3005514"/>
            <a:ext cx="11039623" cy="391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 i="0">
                <a:solidFill>
                  <a:schemeClr val="bg1"/>
                </a:solidFill>
                <a:latin typeface="Poppins"/>
                <a:cs typeface="Poppins"/>
              </a:rPr>
              <a:t>PNRS</a:t>
            </a:r>
            <a:r>
              <a:rPr lang="pt-BR" sz="2400" b="0" i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estabelece em seu </a:t>
            </a:r>
            <a:r>
              <a:rPr lang="pt-BR" sz="2400" b="0" i="0">
                <a:solidFill>
                  <a:schemeClr val="bg1"/>
                </a:solidFill>
                <a:latin typeface="Poppins"/>
                <a:cs typeface="Poppins"/>
              </a:rPr>
              <a:t>Art. 3º, inciso VII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que a</a:t>
            </a:r>
            <a:r>
              <a:rPr lang="pt-BR" sz="2400" b="0" i="0">
                <a:solidFill>
                  <a:schemeClr val="bg1"/>
                </a:solidFill>
                <a:latin typeface="Poppins"/>
                <a:cs typeface="Poppins"/>
              </a:rPr>
              <a:t> destinação de resíduos que inclui a </a:t>
            </a:r>
            <a:r>
              <a:rPr lang="pt-BR" sz="2400" b="1" i="0">
                <a:solidFill>
                  <a:schemeClr val="bg1"/>
                </a:solidFill>
                <a:latin typeface="Poppins"/>
                <a:cs typeface="Poppins"/>
              </a:rPr>
              <a:t>reutilização, a reciclagem, a compostagem, a recuperação e o aproveitamento energético</a:t>
            </a:r>
            <a:r>
              <a:rPr lang="pt-BR" sz="2400" b="0" i="0">
                <a:solidFill>
                  <a:schemeClr val="bg1"/>
                </a:solidFill>
                <a:latin typeface="Poppins"/>
                <a:cs typeface="Poppins"/>
              </a:rPr>
              <a:t> ou outras destinações [...] de modo a evitar danos ou riscos à saúde pública e à segurança e a minimizar os impactos ambientais adversos;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A reciclagem pode envolver processos mecânicos, químicos, biológicos ou a combinação desses;</a:t>
            </a:r>
            <a:endParaRPr/>
          </a:p>
        </p:txBody>
      </p:sp>
      <p:grpSp>
        <p:nvGrpSpPr>
          <p:cNvPr id="1887757711" name="Group 10"/>
          <p:cNvGrpSpPr/>
          <p:nvPr/>
        </p:nvGrpSpPr>
        <p:grpSpPr bwMode="auto">
          <a:xfrm>
            <a:off x="12501844" y="3399663"/>
            <a:ext cx="4866166" cy="4248891"/>
            <a:chOff x="14946" y="-2805"/>
            <a:chExt cx="806403" cy="704110"/>
          </a:xfrm>
        </p:grpSpPr>
        <p:sp>
          <p:nvSpPr>
            <p:cNvPr id="13" name="Freeform 11"/>
            <p:cNvSpPr/>
            <p:nvPr/>
          </p:nvSpPr>
          <p:spPr bwMode="auto">
            <a:xfrm rot="-61235">
              <a:off x="14946" y="-2805"/>
              <a:ext cx="806403" cy="704110"/>
            </a:xfrm>
            <a:custGeom>
              <a:avLst/>
              <a:gdLst/>
              <a:ahLst/>
              <a:cxnLst/>
              <a:rect l="l" t="t" r="r" b="b"/>
              <a:pathLst>
                <a:path w="806403" h="704110" fill="norm" stroke="1" extrusionOk="0">
                  <a:moveTo>
                    <a:pt x="792664" y="406737"/>
                  </a:moveTo>
                  <a:lnTo>
                    <a:pt x="640514" y="657845"/>
                  </a:lnTo>
                  <a:cubicBezTo>
                    <a:pt x="622795" y="687088"/>
                    <a:pt x="590863" y="704704"/>
                    <a:pt x="556676" y="704095"/>
                  </a:cubicBezTo>
                  <a:lnTo>
                    <a:pt x="237286" y="698405"/>
                  </a:lnTo>
                  <a:cubicBezTo>
                    <a:pt x="203099" y="697796"/>
                    <a:pt x="171814" y="679054"/>
                    <a:pt x="155148" y="649198"/>
                  </a:cubicBezTo>
                  <a:lnTo>
                    <a:pt x="12039" y="392830"/>
                  </a:lnTo>
                  <a:cubicBezTo>
                    <a:pt x="-4601" y="363021"/>
                    <a:pt x="-3952" y="326571"/>
                    <a:pt x="13740" y="297373"/>
                  </a:cubicBezTo>
                  <a:lnTo>
                    <a:pt x="165889" y="46265"/>
                  </a:lnTo>
                  <a:cubicBezTo>
                    <a:pt x="183608" y="17022"/>
                    <a:pt x="215541" y="-594"/>
                    <a:pt x="249728" y="15"/>
                  </a:cubicBezTo>
                  <a:lnTo>
                    <a:pt x="569117" y="5705"/>
                  </a:lnTo>
                  <a:cubicBezTo>
                    <a:pt x="603305" y="6314"/>
                    <a:pt x="634589" y="25056"/>
                    <a:pt x="651255" y="54912"/>
                  </a:cubicBezTo>
                  <a:lnTo>
                    <a:pt x="794364" y="311280"/>
                  </a:lnTo>
                  <a:cubicBezTo>
                    <a:pt x="811005" y="341089"/>
                    <a:pt x="810355" y="377539"/>
                    <a:pt x="792664" y="406737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6048" t="-137" r="-51224" b="-1058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01065309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760825244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668384689" name="Group 4"/>
          <p:cNvGrpSpPr/>
          <p:nvPr/>
        </p:nvGrpSpPr>
        <p:grpSpPr bwMode="auto">
          <a:xfrm>
            <a:off x="542231" y="1878552"/>
            <a:ext cx="193834" cy="814768"/>
            <a:chOff x="0" y="0"/>
            <a:chExt cx="258445" cy="1086358"/>
          </a:xfrm>
        </p:grpSpPr>
        <p:sp>
          <p:nvSpPr>
            <p:cNvPr id="9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35504575" name="TextBox 11"/>
          <p:cNvSpPr txBox="1"/>
          <p:nvPr/>
        </p:nvSpPr>
        <p:spPr bwMode="auto">
          <a:xfrm>
            <a:off x="916711" y="1930051"/>
            <a:ext cx="16973940" cy="70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Reciclagem química</a:t>
            </a:r>
            <a:endParaRPr/>
          </a:p>
        </p:txBody>
      </p:sp>
      <p:sp>
        <p:nvSpPr>
          <p:cNvPr id="1313676539" name="CaixaDeTexto 10"/>
          <p:cNvSpPr txBox="1"/>
          <p:nvPr/>
        </p:nvSpPr>
        <p:spPr bwMode="auto">
          <a:xfrm>
            <a:off x="542231" y="3005514"/>
            <a:ext cx="16823177" cy="668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 i="0">
                <a:solidFill>
                  <a:schemeClr val="bg1"/>
                </a:solidFill>
                <a:latin typeface="Poppins"/>
                <a:cs typeface="Poppins"/>
              </a:rPr>
              <a:t>Pirólise: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Processo térmico na ausência de oxigênio que quebra polímeros em frações menores, gerando óleos, gases e carvão;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Gaseificação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: Ocorre em presença controlada de oxigênio ou vapor, convertendo resíduos em gás de síntese (CO + H₂). Esse gás pode ser transformado em combustíveis, produtos químicos ou até hidrogênio;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Despolimerização: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Quebra o polímero de volta aos seus monômeros originais. É comum para plásticos como PET, permitindo produzir material com qualidade equivalente ao virgem.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Solvólise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 (hidrólise, glicólise, 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metanólise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):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Uso de solventes para decompor polímeros. Cada rota utiliza um reagente diferente (água, glicol, metanol), sendo bastante aplicada ao PET e a poliuretanos;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Hidrogenação: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Emprega hidrogênio sob pressão para converter resíduos plásticos em hidrocarbonetos mais simples, com aplicações como combustíveis ou matérias-primas químicas;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Dissolução seletiva: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Não quebra o polímero, mas o dissolve seletivamente para remover contaminantes e recuperar o material com alta pureza — é uma ponte entre reciclagem mecânica e química.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676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3676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676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3676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676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3676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676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3676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676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3676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02337173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730858504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396561652" name="Group 4"/>
          <p:cNvGrpSpPr/>
          <p:nvPr/>
        </p:nvGrpSpPr>
        <p:grpSpPr bwMode="auto">
          <a:xfrm>
            <a:off x="542231" y="1878552"/>
            <a:ext cx="193834" cy="814768"/>
            <a:chOff x="0" y="0"/>
            <a:chExt cx="258445" cy="1086358"/>
          </a:xfrm>
        </p:grpSpPr>
        <p:sp>
          <p:nvSpPr>
            <p:cNvPr id="9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26761031" name="TextBox 11"/>
          <p:cNvSpPr txBox="1"/>
          <p:nvPr/>
        </p:nvSpPr>
        <p:spPr bwMode="auto">
          <a:xfrm>
            <a:off x="916711" y="1930051"/>
            <a:ext cx="1697394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pt-BR" sz="3600" b="1">
                <a:solidFill>
                  <a:schemeClr val="bg1"/>
                </a:solidFill>
                <a:latin typeface="Poppins"/>
                <a:cs typeface="Poppins"/>
              </a:rPr>
              <a:t>Atuação dos Profissionais da Química na economia circular:</a:t>
            </a:r>
            <a:endParaRPr lang="pt-BR" sz="360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1805539392" name="CaixaDeTexto 4"/>
          <p:cNvSpPr txBox="1"/>
          <p:nvPr/>
        </p:nvSpPr>
        <p:spPr bwMode="auto">
          <a:xfrm>
            <a:off x="542230" y="3052499"/>
            <a:ext cx="12505055" cy="5212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Desenvolvimento de novos materiais recicláveis (polímeros, catalisadores); </a:t>
            </a:r>
            <a:endParaRPr/>
          </a:p>
          <a:p>
            <a:pPr marL="342900" indent="-342900">
              <a:lnSpc>
                <a:spcPct val="20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Processos de reciclagem química (pirólise, despolimerização);</a:t>
            </a:r>
            <a:endParaRPr/>
          </a:p>
          <a:p>
            <a:pPr marL="342900" indent="-342900">
              <a:lnSpc>
                <a:spcPct val="20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Avaliação de ciclo de vida (ACV);</a:t>
            </a:r>
            <a:endParaRPr/>
          </a:p>
          <a:p>
            <a:pPr marL="342900" indent="-342900">
              <a:lnSpc>
                <a:spcPct val="20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Controle de qualidade de materiais reciclados;</a:t>
            </a:r>
            <a:endParaRPr/>
          </a:p>
          <a:p>
            <a:pPr marL="342900" indent="-342900">
              <a:lnSpc>
                <a:spcPct val="20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Desenvolvimento de métricas para a circularidade;</a:t>
            </a:r>
            <a:endParaRPr/>
          </a:p>
          <a:p>
            <a:pPr marL="342900" indent="-342900">
              <a:lnSpc>
                <a:spcPct val="20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Tratamento de resíduos e efluentes;</a:t>
            </a:r>
            <a:endParaRPr/>
          </a:p>
          <a:p>
            <a:pPr marL="342900" indent="-342900">
              <a:lnSpc>
                <a:spcPct val="20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Desenvolvimento de tecnologias limpas.</a:t>
            </a:r>
            <a:endParaRPr/>
          </a:p>
        </p:txBody>
      </p:sp>
      <p:grpSp>
        <p:nvGrpSpPr>
          <p:cNvPr id="405239917" name="Group 9"/>
          <p:cNvGrpSpPr/>
          <p:nvPr/>
        </p:nvGrpSpPr>
        <p:grpSpPr bwMode="auto">
          <a:xfrm flipH="0" flipV="0">
            <a:off x="11551093" y="4187031"/>
            <a:ext cx="6012655" cy="5268579"/>
            <a:chOff x="0" y="0"/>
            <a:chExt cx="6012655" cy="5268579"/>
          </a:xfrm>
        </p:grpSpPr>
        <p:sp>
          <p:nvSpPr>
            <p:cNvPr id="13" name="Freeform 10"/>
            <p:cNvSpPr/>
            <p:nvPr/>
          </p:nvSpPr>
          <p:spPr bwMode="auto">
            <a:xfrm>
              <a:off x="0" y="0"/>
              <a:ext cx="6012655" cy="5268579"/>
            </a:xfrm>
            <a:custGeom>
              <a:avLst/>
              <a:gdLst/>
              <a:ahLst/>
              <a:cxnLst/>
              <a:rect l="l" t="t" r="r" b="b"/>
              <a:pathLst>
                <a:path w="795084" h="698500" fill="norm" stroke="1" extrusionOk="0">
                  <a:moveTo>
                    <a:pt x="777273" y="415278"/>
                  </a:moveTo>
                  <a:lnTo>
                    <a:pt x="650906" y="632472"/>
                  </a:lnTo>
                  <a:cubicBezTo>
                    <a:pt x="627121" y="673351"/>
                    <a:pt x="583394" y="698500"/>
                    <a:pt x="536099" y="698500"/>
                  </a:cubicBezTo>
                  <a:lnTo>
                    <a:pt x="258985" y="698500"/>
                  </a:lnTo>
                  <a:cubicBezTo>
                    <a:pt x="211689" y="698500"/>
                    <a:pt x="167962" y="673351"/>
                    <a:pt x="144178" y="632472"/>
                  </a:cubicBezTo>
                  <a:lnTo>
                    <a:pt x="17810" y="415278"/>
                  </a:lnTo>
                  <a:cubicBezTo>
                    <a:pt x="-5937" y="374462"/>
                    <a:pt x="-5937" y="324038"/>
                    <a:pt x="17810" y="283222"/>
                  </a:cubicBezTo>
                  <a:lnTo>
                    <a:pt x="144178" y="66028"/>
                  </a:lnTo>
                  <a:cubicBezTo>
                    <a:pt x="167962" y="25149"/>
                    <a:pt x="211689" y="0"/>
                    <a:pt x="258985" y="0"/>
                  </a:cubicBezTo>
                  <a:lnTo>
                    <a:pt x="536099" y="0"/>
                  </a:lnTo>
                  <a:cubicBezTo>
                    <a:pt x="583394" y="0"/>
                    <a:pt x="627121" y="25149"/>
                    <a:pt x="650906" y="66028"/>
                  </a:cubicBezTo>
                  <a:lnTo>
                    <a:pt x="777273" y="283222"/>
                  </a:lnTo>
                  <a:cubicBezTo>
                    <a:pt x="801021" y="324038"/>
                    <a:pt x="801021" y="374462"/>
                    <a:pt x="777273" y="415278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419" t="-153" r="-9576" b="-10266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35803233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47557951" name="Freeform 4"/>
          <p:cNvSpPr/>
          <p:nvPr/>
        </p:nvSpPr>
        <p:spPr bwMode="auto">
          <a:xfrm>
            <a:off x="7434539" y="3167644"/>
            <a:ext cx="3086100" cy="3397882"/>
          </a:xfrm>
          <a:custGeom>
            <a:avLst/>
            <a:gdLst/>
            <a:ahLst/>
            <a:cxnLst/>
            <a:rect l="l" t="t" r="r" b="b"/>
            <a:pathLst>
              <a:path w="3086100" h="3397882" fill="norm" stroke="1" extrusionOk="0">
                <a:moveTo>
                  <a:pt x="0" y="0"/>
                </a:moveTo>
                <a:lnTo>
                  <a:pt x="3086100" y="0"/>
                </a:lnTo>
                <a:lnTo>
                  <a:pt x="3086100" y="3397881"/>
                </a:lnTo>
                <a:lnTo>
                  <a:pt x="0" y="339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142257844" name="Group 5"/>
          <p:cNvGrpSpPr/>
          <p:nvPr/>
        </p:nvGrpSpPr>
        <p:grpSpPr bwMode="auto">
          <a:xfrm>
            <a:off x="6793335" y="2847423"/>
            <a:ext cx="4156710" cy="4171950"/>
            <a:chOff x="0" y="0"/>
            <a:chExt cx="5542280" cy="5562600"/>
          </a:xfrm>
        </p:grpSpPr>
        <p:sp>
          <p:nvSpPr>
            <p:cNvPr id="6" name="Freeform 6" descr="Uma imagem contendo Gráfico  O conteúdo gerado por IA pode estar incorreto."/>
            <p:cNvSpPr/>
            <p:nvPr/>
          </p:nvSpPr>
          <p:spPr bwMode="auto">
            <a:xfrm>
              <a:off x="0" y="0"/>
              <a:ext cx="5542280" cy="5562600"/>
            </a:xfrm>
            <a:custGeom>
              <a:avLst/>
              <a:gdLst/>
              <a:ahLst/>
              <a:cxnLst/>
              <a:rect l="l" t="t" r="r" b="b"/>
              <a:pathLst>
                <a:path w="5542280" h="5562600" fill="norm" stroke="1" extrusionOk="0">
                  <a:moveTo>
                    <a:pt x="609600" y="0"/>
                  </a:moveTo>
                  <a:lnTo>
                    <a:pt x="4932680" y="0"/>
                  </a:lnTo>
                  <a:cubicBezTo>
                    <a:pt x="5094351" y="0"/>
                    <a:pt x="5249418" y="64262"/>
                    <a:pt x="5363718" y="178562"/>
                  </a:cubicBezTo>
                  <a:cubicBezTo>
                    <a:pt x="5478018" y="292862"/>
                    <a:pt x="5542280" y="447929"/>
                    <a:pt x="5542280" y="609600"/>
                  </a:cubicBezTo>
                  <a:lnTo>
                    <a:pt x="5542280" y="4953000"/>
                  </a:lnTo>
                  <a:cubicBezTo>
                    <a:pt x="5542280" y="5289677"/>
                    <a:pt x="5269357" y="5562600"/>
                    <a:pt x="4932680" y="5562600"/>
                  </a:cubicBezTo>
                  <a:lnTo>
                    <a:pt x="609600" y="5562600"/>
                  </a:lnTo>
                  <a:cubicBezTo>
                    <a:pt x="272923" y="5562600"/>
                    <a:pt x="0" y="5289677"/>
                    <a:pt x="0" y="4953000"/>
                  </a:cubicBezTo>
                  <a:lnTo>
                    <a:pt x="0" y="609600"/>
                  </a:lnTo>
                  <a:cubicBezTo>
                    <a:pt x="0" y="272923"/>
                    <a:pt x="272923" y="0"/>
                    <a:pt x="609600" y="0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 l="-183" t="0" r="-183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506433829" name="Group 7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8" name="Freeform 8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63490880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922942068" name="Group 4"/>
          <p:cNvGrpSpPr/>
          <p:nvPr/>
        </p:nvGrpSpPr>
        <p:grpSpPr bwMode="auto">
          <a:xfrm>
            <a:off x="542231" y="1878552"/>
            <a:ext cx="193834" cy="814768"/>
            <a:chOff x="0" y="0"/>
            <a:chExt cx="258445" cy="1086358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433898493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30803888" name="TextBox 11"/>
          <p:cNvSpPr txBox="1"/>
          <p:nvPr/>
        </p:nvSpPr>
        <p:spPr bwMode="auto">
          <a:xfrm>
            <a:off x="916710" y="1930050"/>
            <a:ext cx="16975379" cy="76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Estratégia Nacional de Economia Circular - Decreto n</a:t>
            </a: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° 12.082/2024</a:t>
            </a:r>
            <a:endParaRPr/>
          </a:p>
        </p:txBody>
      </p:sp>
      <p:sp>
        <p:nvSpPr>
          <p:cNvPr id="53711907" name="CaixaDeTexto 11"/>
          <p:cNvSpPr txBox="1"/>
          <p:nvPr/>
        </p:nvSpPr>
        <p:spPr bwMode="auto">
          <a:xfrm flipH="0" flipV="0">
            <a:off x="916710" y="3892416"/>
            <a:ext cx="10297367" cy="448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“Art. 2º</a:t>
            </a:r>
            <a:r>
              <a:rPr lang="pt-BR" sz="24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pt-BR" sz="24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- </a:t>
            </a:r>
            <a:r>
              <a:rPr lang="pt-BR" sz="24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Para fins do disposto neste Decreto, </a:t>
            </a:r>
            <a:r>
              <a:rPr lang="pt-BR" sz="2400" b="1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considera-se economia circular o sistema econômico de produção que mantém o fluxo circular de recursos</a:t>
            </a:r>
            <a:r>
              <a:rPr lang="pt-BR" sz="24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pt-BR" sz="2400" b="1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associa a atividade econômica à gestão circular dos recursos</a:t>
            </a:r>
            <a:r>
              <a:rPr lang="pt-BR" sz="24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por meio da adição, retenção ou recuperação de seus valores, e que </a:t>
            </a:r>
            <a:r>
              <a:rPr lang="pt-BR" sz="2400" b="1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se baseia nos princípios da não geração de resíduos, da circulação de produtos e materiais e da regeneração</a:t>
            </a:r>
            <a:r>
              <a:rPr lang="pt-BR" sz="24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.”</a:t>
            </a:r>
            <a:endParaRPr lang="pt-BR" sz="2400" b="0" i="0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</p:txBody>
      </p:sp>
      <p:grpSp>
        <p:nvGrpSpPr>
          <p:cNvPr id="595708636" name="Group 10"/>
          <p:cNvGrpSpPr/>
          <p:nvPr/>
        </p:nvGrpSpPr>
        <p:grpSpPr bwMode="auto">
          <a:xfrm flipH="0" flipV="0">
            <a:off x="11928124" y="3710781"/>
            <a:ext cx="5579518" cy="4772572"/>
            <a:chOff x="0" y="0"/>
            <a:chExt cx="5579518" cy="4772572"/>
          </a:xfrm>
        </p:grpSpPr>
        <p:sp>
          <p:nvSpPr>
            <p:cNvPr id="10" name="Freeform 11"/>
            <p:cNvSpPr/>
            <p:nvPr/>
          </p:nvSpPr>
          <p:spPr bwMode="auto">
            <a:xfrm>
              <a:off x="0" y="0"/>
              <a:ext cx="5579518" cy="4772572"/>
            </a:xfrm>
            <a:custGeom>
              <a:avLst/>
              <a:gdLst/>
              <a:ahLst/>
              <a:cxnLst/>
              <a:rect l="l" t="t" r="r" b="b"/>
              <a:pathLst>
                <a:path w="803421" h="698500" fill="norm" stroke="1" extrusionOk="0">
                  <a:moveTo>
                    <a:pt x="789214" y="401920"/>
                  </a:moveTo>
                  <a:lnTo>
                    <a:pt x="647303" y="645830"/>
                  </a:lnTo>
                  <a:cubicBezTo>
                    <a:pt x="628330" y="678439"/>
                    <a:pt x="593449" y="698500"/>
                    <a:pt x="555722" y="698500"/>
                  </a:cubicBezTo>
                  <a:lnTo>
                    <a:pt x="247700" y="698500"/>
                  </a:lnTo>
                  <a:cubicBezTo>
                    <a:pt x="209972" y="698500"/>
                    <a:pt x="175091" y="678439"/>
                    <a:pt x="156118" y="645830"/>
                  </a:cubicBezTo>
                  <a:lnTo>
                    <a:pt x="14208" y="401920"/>
                  </a:lnTo>
                  <a:cubicBezTo>
                    <a:pt x="-4736" y="369362"/>
                    <a:pt x="-4736" y="329138"/>
                    <a:pt x="14208" y="296580"/>
                  </a:cubicBezTo>
                  <a:lnTo>
                    <a:pt x="156118" y="52670"/>
                  </a:lnTo>
                  <a:cubicBezTo>
                    <a:pt x="175091" y="20061"/>
                    <a:pt x="209972" y="0"/>
                    <a:pt x="247700" y="0"/>
                  </a:cubicBezTo>
                  <a:lnTo>
                    <a:pt x="555722" y="0"/>
                  </a:lnTo>
                  <a:cubicBezTo>
                    <a:pt x="593449" y="0"/>
                    <a:pt x="628330" y="20061"/>
                    <a:pt x="647303" y="52670"/>
                  </a:cubicBezTo>
                  <a:lnTo>
                    <a:pt x="789214" y="296580"/>
                  </a:lnTo>
                  <a:cubicBezTo>
                    <a:pt x="808157" y="329138"/>
                    <a:pt x="808157" y="369362"/>
                    <a:pt x="789214" y="401920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2812" t="-13209" r="-8751" b="-82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94837589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414345079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66438837" name="CaixaDeTexto 11"/>
          <p:cNvSpPr txBox="1"/>
          <p:nvPr/>
        </p:nvSpPr>
        <p:spPr bwMode="auto">
          <a:xfrm>
            <a:off x="6162444" y="2999979"/>
            <a:ext cx="11556909" cy="5029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Art. 4º - São objetivos da Estratégia Nacional de Economia Circular: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I - criar ambiente normativo e institucional favorável à Economia Circular;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II - fomentar a inovação, a cultura, a educação e a geração de competências para reduzir, reutilizar e promover o redesenho circular da produção;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III - reduzir a utilização de recursos e a geração de resíduos, de modo a preservar o valor dos materiais;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IV - propor instrumentos financeiros de auxílio à Economia Circular, 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V - promover a articulação interfederativa e o envolvimento de trabalhadoras e trabalhadores da Economia Circular</a:t>
            </a:r>
            <a:endParaRPr/>
          </a:p>
        </p:txBody>
      </p:sp>
      <p:grpSp>
        <p:nvGrpSpPr>
          <p:cNvPr id="71044066" name="Group 4"/>
          <p:cNvGrpSpPr/>
          <p:nvPr/>
        </p:nvGrpSpPr>
        <p:grpSpPr bwMode="auto">
          <a:xfrm>
            <a:off x="542231" y="1655532"/>
            <a:ext cx="193834" cy="814768"/>
            <a:chOff x="0" y="0"/>
            <a:chExt cx="258445" cy="1086358"/>
          </a:xfrm>
        </p:grpSpPr>
        <p:sp>
          <p:nvSpPr>
            <p:cNvPr id="9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08731640" name="TextBox 11"/>
          <p:cNvSpPr txBox="1"/>
          <p:nvPr/>
        </p:nvSpPr>
        <p:spPr bwMode="auto">
          <a:xfrm>
            <a:off x="916710" y="1707030"/>
            <a:ext cx="16975379" cy="764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Estratégia Nacional de Economia Circular - Decreto n</a:t>
            </a: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° 12.082/2024</a:t>
            </a:r>
            <a:endParaRPr/>
          </a:p>
        </p:txBody>
      </p:sp>
      <p:grpSp>
        <p:nvGrpSpPr>
          <p:cNvPr id="2105756076" name="Group 10"/>
          <p:cNvGrpSpPr/>
          <p:nvPr/>
        </p:nvGrpSpPr>
        <p:grpSpPr bwMode="auto">
          <a:xfrm>
            <a:off x="542231" y="3584799"/>
            <a:ext cx="4891658" cy="4237386"/>
            <a:chOff x="13930" y="0"/>
            <a:chExt cx="808436" cy="710777"/>
          </a:xfrm>
        </p:grpSpPr>
        <p:sp>
          <p:nvSpPr>
            <p:cNvPr id="16" name="Freeform 11"/>
            <p:cNvSpPr/>
            <p:nvPr/>
          </p:nvSpPr>
          <p:spPr bwMode="auto">
            <a:xfrm>
              <a:off x="13930" y="0"/>
              <a:ext cx="808436" cy="710777"/>
            </a:xfrm>
            <a:custGeom>
              <a:avLst/>
              <a:gdLst/>
              <a:ahLst/>
              <a:cxnLst/>
              <a:rect l="l" t="t" r="r" b="b"/>
              <a:pathLst>
                <a:path w="808436" h="710777" fill="norm" stroke="1" extrusionOk="0">
                  <a:moveTo>
                    <a:pt x="796343" y="400900"/>
                  </a:moveTo>
                  <a:lnTo>
                    <a:pt x="645188" y="665264"/>
                  </a:lnTo>
                  <a:cubicBezTo>
                    <a:pt x="629096" y="693409"/>
                    <a:pt x="599160" y="710777"/>
                    <a:pt x="566739" y="710777"/>
                  </a:cubicBezTo>
                  <a:lnTo>
                    <a:pt x="241696" y="710777"/>
                  </a:lnTo>
                  <a:cubicBezTo>
                    <a:pt x="209276" y="710777"/>
                    <a:pt x="179340" y="693409"/>
                    <a:pt x="163248" y="665264"/>
                  </a:cubicBezTo>
                  <a:lnTo>
                    <a:pt x="12092" y="400900"/>
                  </a:lnTo>
                  <a:cubicBezTo>
                    <a:pt x="-4031" y="372701"/>
                    <a:pt x="-4031" y="338076"/>
                    <a:pt x="12092" y="309876"/>
                  </a:cubicBezTo>
                  <a:lnTo>
                    <a:pt x="163248" y="45512"/>
                  </a:lnTo>
                  <a:cubicBezTo>
                    <a:pt x="179340" y="17367"/>
                    <a:pt x="209276" y="0"/>
                    <a:pt x="241696" y="0"/>
                  </a:cubicBezTo>
                  <a:lnTo>
                    <a:pt x="566739" y="0"/>
                  </a:lnTo>
                  <a:cubicBezTo>
                    <a:pt x="599160" y="0"/>
                    <a:pt x="629096" y="17367"/>
                    <a:pt x="645188" y="45512"/>
                  </a:cubicBezTo>
                  <a:lnTo>
                    <a:pt x="796343" y="309876"/>
                  </a:lnTo>
                  <a:cubicBezTo>
                    <a:pt x="812467" y="338076"/>
                    <a:pt x="812467" y="372701"/>
                    <a:pt x="796343" y="400900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11671" t="0" r="-11366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69405118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976819664" name="Group 4"/>
          <p:cNvGrpSpPr/>
          <p:nvPr/>
        </p:nvGrpSpPr>
        <p:grpSpPr bwMode="auto">
          <a:xfrm>
            <a:off x="450666" y="1302694"/>
            <a:ext cx="193834" cy="814768"/>
            <a:chOff x="0" y="0"/>
            <a:chExt cx="258445" cy="1086358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13929781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27839880" name="TextBox 11"/>
          <p:cNvSpPr txBox="1"/>
          <p:nvPr/>
        </p:nvSpPr>
        <p:spPr bwMode="auto">
          <a:xfrm>
            <a:off x="756009" y="1311364"/>
            <a:ext cx="16135798" cy="76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Política Nacional de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Resíduos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Sólidos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– Lei n</a:t>
            </a: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°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12.305/2010</a:t>
            </a:r>
            <a:endParaRPr/>
          </a:p>
        </p:txBody>
      </p:sp>
      <p:sp>
        <p:nvSpPr>
          <p:cNvPr id="1446771927" name="TextBox 8"/>
          <p:cNvSpPr txBox="1"/>
          <p:nvPr/>
        </p:nvSpPr>
        <p:spPr bwMode="auto">
          <a:xfrm>
            <a:off x="450666" y="2584711"/>
            <a:ext cx="14300568" cy="5486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6845" lvl="1" algn="just">
              <a:lnSpc>
                <a:spcPct val="150000"/>
              </a:lnSpc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Art. 3</a:t>
            </a:r>
            <a:r>
              <a:rPr lang="pt-BR" sz="2400" b="1" u="none" baseline="30000">
                <a:solidFill>
                  <a:schemeClr val="bg1"/>
                </a:solidFill>
                <a:latin typeface="Poppins"/>
                <a:cs typeface="Poppins"/>
              </a:rPr>
              <a:t>º:</a:t>
            </a:r>
            <a:endParaRPr/>
          </a:p>
          <a:p>
            <a:pPr marL="156845" lvl="1" algn="just">
              <a:lnSpc>
                <a:spcPct val="150000"/>
              </a:lnSpc>
              <a:defRPr/>
            </a:pPr>
            <a:r>
              <a:rPr lang="pt-BR" sz="2400" u="none" baseline="30000">
                <a:solidFill>
                  <a:schemeClr val="bg1"/>
                </a:solidFill>
                <a:latin typeface="Poppins"/>
                <a:cs typeface="Poppins"/>
              </a:rPr>
              <a:t>[...]</a:t>
            </a:r>
            <a:endParaRPr lang="pt-BR" sz="2400">
              <a:solidFill>
                <a:schemeClr val="bg1"/>
              </a:solidFill>
              <a:latin typeface="Poppins"/>
              <a:cs typeface="Poppins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XII - 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logística reversa: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instrumento de desenvolvimento econômico e social caracterizado por um conjunto de ações, procedimentos e meios destinados a viabilizar a coleta e a restituição dos resíduos sólidos ao setor empresarial [...]; </a:t>
            </a:r>
            <a:endParaRPr/>
          </a:p>
          <a:p>
            <a:pPr algn="just">
              <a:lnSpc>
                <a:spcPct val="150000"/>
              </a:lnSpc>
              <a:defRPr/>
            </a:pPr>
            <a:endParaRPr lang="pt-BR" sz="2400">
              <a:solidFill>
                <a:schemeClr val="bg1"/>
              </a:solidFill>
              <a:latin typeface="Poppins"/>
              <a:cs typeface="Poppins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XVII - 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responsabilidade compartilhada pelo ciclo de vida dos produtos: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conjunto de atribuições individualizadas e encadeadas [...] para minimizar o volume de resíduos sólidos e rejeitos gerados, bem como para reduzir os impactos causados à saúde humana e à qualidade ambiental decorrentes do ciclo de vida dos produtos, nos termos desta Lei;  [...]</a:t>
            </a:r>
            <a:endParaRPr lang="en-US" sz="24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1128913148" name="Group 10"/>
          <p:cNvGrpSpPr/>
          <p:nvPr/>
        </p:nvGrpSpPr>
        <p:grpSpPr bwMode="auto">
          <a:xfrm>
            <a:off x="15190577" y="3927089"/>
            <a:ext cx="4866166" cy="4248891"/>
            <a:chOff x="14946" y="-2805"/>
            <a:chExt cx="806403" cy="704110"/>
          </a:xfrm>
        </p:grpSpPr>
        <p:sp>
          <p:nvSpPr>
            <p:cNvPr id="12" name="Freeform 11"/>
            <p:cNvSpPr/>
            <p:nvPr/>
          </p:nvSpPr>
          <p:spPr bwMode="auto">
            <a:xfrm rot="-61235">
              <a:off x="14946" y="-2805"/>
              <a:ext cx="806403" cy="704110"/>
            </a:xfrm>
            <a:custGeom>
              <a:avLst/>
              <a:gdLst/>
              <a:ahLst/>
              <a:cxnLst/>
              <a:rect l="l" t="t" r="r" b="b"/>
              <a:pathLst>
                <a:path w="806403" h="704110" fill="norm" stroke="1" extrusionOk="0">
                  <a:moveTo>
                    <a:pt x="792664" y="406737"/>
                  </a:moveTo>
                  <a:lnTo>
                    <a:pt x="640514" y="657845"/>
                  </a:lnTo>
                  <a:cubicBezTo>
                    <a:pt x="622795" y="687088"/>
                    <a:pt x="590863" y="704704"/>
                    <a:pt x="556676" y="704095"/>
                  </a:cubicBezTo>
                  <a:lnTo>
                    <a:pt x="237286" y="698405"/>
                  </a:lnTo>
                  <a:cubicBezTo>
                    <a:pt x="203099" y="697796"/>
                    <a:pt x="171814" y="679054"/>
                    <a:pt x="155148" y="649198"/>
                  </a:cubicBezTo>
                  <a:lnTo>
                    <a:pt x="12039" y="392830"/>
                  </a:lnTo>
                  <a:cubicBezTo>
                    <a:pt x="-4601" y="363021"/>
                    <a:pt x="-3952" y="326571"/>
                    <a:pt x="13740" y="297373"/>
                  </a:cubicBezTo>
                  <a:lnTo>
                    <a:pt x="165889" y="46265"/>
                  </a:lnTo>
                  <a:cubicBezTo>
                    <a:pt x="183608" y="17022"/>
                    <a:pt x="215541" y="-594"/>
                    <a:pt x="249728" y="15"/>
                  </a:cubicBezTo>
                  <a:lnTo>
                    <a:pt x="569117" y="5705"/>
                  </a:lnTo>
                  <a:cubicBezTo>
                    <a:pt x="603305" y="6314"/>
                    <a:pt x="634589" y="25056"/>
                    <a:pt x="651255" y="54912"/>
                  </a:cubicBezTo>
                  <a:lnTo>
                    <a:pt x="794364" y="311280"/>
                  </a:lnTo>
                  <a:cubicBezTo>
                    <a:pt x="811005" y="341089"/>
                    <a:pt x="810355" y="377539"/>
                    <a:pt x="792664" y="406737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6048" t="-137" r="-51224" b="-1058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61015372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931706347" name="Group 4"/>
          <p:cNvGrpSpPr/>
          <p:nvPr/>
        </p:nvGrpSpPr>
        <p:grpSpPr bwMode="auto">
          <a:xfrm>
            <a:off x="450666" y="1302694"/>
            <a:ext cx="193834" cy="814768"/>
            <a:chOff x="0" y="0"/>
            <a:chExt cx="258445" cy="1086358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088691022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636584842" name="TextBox 11"/>
          <p:cNvSpPr txBox="1"/>
          <p:nvPr/>
        </p:nvSpPr>
        <p:spPr bwMode="auto">
          <a:xfrm>
            <a:off x="756009" y="1311364"/>
            <a:ext cx="16135798" cy="76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Política Nacional de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Resíduos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Sólidos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– Lei n</a:t>
            </a: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°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12.305/2010</a:t>
            </a:r>
            <a:endParaRPr/>
          </a:p>
        </p:txBody>
      </p:sp>
      <p:sp>
        <p:nvSpPr>
          <p:cNvPr id="1850745295" name="TextBox 8"/>
          <p:cNvSpPr txBox="1"/>
          <p:nvPr/>
        </p:nvSpPr>
        <p:spPr bwMode="auto">
          <a:xfrm>
            <a:off x="450666" y="2807829"/>
            <a:ext cx="12396258" cy="493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Art. 7</a:t>
            </a:r>
            <a:r>
              <a:rPr lang="pt-BR" sz="2400" b="1" u="none" baseline="30000">
                <a:solidFill>
                  <a:schemeClr val="bg1"/>
                </a:solidFill>
                <a:latin typeface="Poppins"/>
                <a:cs typeface="Poppins"/>
              </a:rPr>
              <a:t>o</a:t>
            </a:r>
            <a:r>
              <a:rPr lang="pt-BR" sz="2400" b="1" u="none">
                <a:solidFill>
                  <a:schemeClr val="bg1"/>
                </a:solidFill>
                <a:latin typeface="Poppins"/>
                <a:cs typeface="Poppins"/>
              </a:rPr>
              <a:t> 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São 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objetivos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da Política Nacional de Resíduos Sólidos: 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[...]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II - 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não geração, redução, reutilização, reciclagem e tratamento dos resíduos sólidos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, bem como disposição final ambientalmente adequada dos rejeitos; 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IV - adoção, desenvolvimento e aprimoramento de tecnologias limpas como forma de minimizar impactos ambientais; 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VII - gestão integrada de resíduos sólidos; 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XIII - estímulo à implementação da avaliação do ciclo de vida do produto; 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[...]</a:t>
            </a:r>
            <a:endParaRPr/>
          </a:p>
        </p:txBody>
      </p:sp>
      <p:grpSp>
        <p:nvGrpSpPr>
          <p:cNvPr id="1435966976" name="Group 10"/>
          <p:cNvGrpSpPr/>
          <p:nvPr/>
        </p:nvGrpSpPr>
        <p:grpSpPr bwMode="auto">
          <a:xfrm>
            <a:off x="13540621" y="3099319"/>
            <a:ext cx="5242650" cy="4904678"/>
            <a:chOff x="14899" y="0"/>
            <a:chExt cx="806495" cy="726601"/>
          </a:xfrm>
        </p:grpSpPr>
        <p:sp>
          <p:nvSpPr>
            <p:cNvPr id="12" name="Freeform 11"/>
            <p:cNvSpPr/>
            <p:nvPr/>
          </p:nvSpPr>
          <p:spPr bwMode="auto">
            <a:xfrm>
              <a:off x="14899" y="0"/>
              <a:ext cx="806495" cy="726601"/>
            </a:xfrm>
            <a:custGeom>
              <a:avLst/>
              <a:gdLst/>
              <a:ahLst/>
              <a:cxnLst/>
              <a:rect l="l" t="t" r="r" b="b"/>
              <a:pathLst>
                <a:path w="806495" h="726601" fill="norm" stroke="1" extrusionOk="0">
                  <a:moveTo>
                    <a:pt x="793491" y="413191"/>
                  </a:moveTo>
                  <a:lnTo>
                    <a:pt x="646100" y="676712"/>
                  </a:lnTo>
                  <a:cubicBezTo>
                    <a:pt x="628869" y="707518"/>
                    <a:pt x="596330" y="726601"/>
                    <a:pt x="561032" y="726601"/>
                  </a:cubicBezTo>
                  <a:lnTo>
                    <a:pt x="245463" y="726601"/>
                  </a:lnTo>
                  <a:cubicBezTo>
                    <a:pt x="210166" y="726601"/>
                    <a:pt x="177626" y="707518"/>
                    <a:pt x="160396" y="676712"/>
                  </a:cubicBezTo>
                  <a:lnTo>
                    <a:pt x="13004" y="413191"/>
                  </a:lnTo>
                  <a:cubicBezTo>
                    <a:pt x="-4335" y="382190"/>
                    <a:pt x="-4335" y="344411"/>
                    <a:pt x="13004" y="313411"/>
                  </a:cubicBezTo>
                  <a:lnTo>
                    <a:pt x="160396" y="49890"/>
                  </a:lnTo>
                  <a:cubicBezTo>
                    <a:pt x="177626" y="19084"/>
                    <a:pt x="210166" y="0"/>
                    <a:pt x="245463" y="0"/>
                  </a:cubicBezTo>
                  <a:lnTo>
                    <a:pt x="561032" y="0"/>
                  </a:lnTo>
                  <a:cubicBezTo>
                    <a:pt x="596330" y="0"/>
                    <a:pt x="628869" y="19084"/>
                    <a:pt x="646100" y="49890"/>
                  </a:cubicBezTo>
                  <a:lnTo>
                    <a:pt x="793491" y="313411"/>
                  </a:lnTo>
                  <a:cubicBezTo>
                    <a:pt x="810830" y="344411"/>
                    <a:pt x="810830" y="382190"/>
                    <a:pt x="793491" y="413191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6308" t="0" r="-630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63536311" name="Group 2"/>
          <p:cNvGrpSpPr/>
          <p:nvPr/>
        </p:nvGrpSpPr>
        <p:grpSpPr bwMode="auto">
          <a:xfrm>
            <a:off x="0" y="141044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07251338" name="Group 4"/>
          <p:cNvGrpSpPr/>
          <p:nvPr/>
        </p:nvGrpSpPr>
        <p:grpSpPr bwMode="auto">
          <a:xfrm>
            <a:off x="450666" y="1302694"/>
            <a:ext cx="193834" cy="814768"/>
            <a:chOff x="0" y="0"/>
            <a:chExt cx="258445" cy="1086358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836755903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06581363" name="TextBox 11"/>
          <p:cNvSpPr txBox="1"/>
          <p:nvPr/>
        </p:nvSpPr>
        <p:spPr bwMode="auto">
          <a:xfrm>
            <a:off x="756009" y="1311364"/>
            <a:ext cx="16135078" cy="76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Política Nacional de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Resíduos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Sólidos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– Lei n</a:t>
            </a: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°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12.305/2010</a:t>
            </a:r>
            <a:endParaRPr/>
          </a:p>
        </p:txBody>
      </p:sp>
      <p:sp>
        <p:nvSpPr>
          <p:cNvPr id="1199974660" name="TextBox 8"/>
          <p:cNvSpPr txBox="1"/>
          <p:nvPr/>
        </p:nvSpPr>
        <p:spPr bwMode="auto">
          <a:xfrm>
            <a:off x="450666" y="2334110"/>
            <a:ext cx="17168980" cy="549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Art. 9</a:t>
            </a:r>
            <a:r>
              <a:rPr lang="pt-BR" sz="2400" b="1" u="none" baseline="30000">
                <a:solidFill>
                  <a:schemeClr val="bg1"/>
                </a:solidFill>
                <a:latin typeface="Poppins"/>
                <a:cs typeface="Poppins"/>
              </a:rPr>
              <a:t>o</a:t>
            </a:r>
            <a:r>
              <a:rPr lang="pt-BR" sz="2400" b="1" u="none">
                <a:solidFill>
                  <a:schemeClr val="bg1"/>
                </a:solidFill>
                <a:latin typeface="Poppins"/>
                <a:cs typeface="Poppins"/>
              </a:rPr>
              <a:t> </a:t>
            </a: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Na gestão e gerenciamento de resíduos sólidos, deve ser observada a seguinte ordem de prioridade:</a:t>
            </a:r>
            <a:endParaRPr/>
          </a:p>
        </p:txBody>
      </p:sp>
      <p:pic>
        <p:nvPicPr>
          <p:cNvPr id="1654681451" name="Imagem 18"/>
          <p:cNvPicPr>
            <a:picLocks noChangeAspect="1"/>
          </p:cNvPicPr>
          <p:nvPr/>
        </p:nvPicPr>
        <p:blipFill rotWithShape="1">
          <a:blip r:embed="rId5"/>
          <a:srcRect l="0" t="22383" r="0" b="15763"/>
          <a:stretch/>
        </p:blipFill>
        <p:spPr bwMode="auto">
          <a:xfrm>
            <a:off x="547583" y="3516765"/>
            <a:ext cx="16897350" cy="5225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24958287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081567455" name="Group 4"/>
          <p:cNvGrpSpPr/>
          <p:nvPr/>
        </p:nvGrpSpPr>
        <p:grpSpPr bwMode="auto">
          <a:xfrm>
            <a:off x="450666" y="1302694"/>
            <a:ext cx="193834" cy="814768"/>
            <a:chOff x="0" y="0"/>
            <a:chExt cx="258445" cy="1086358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909365728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79075489" name="TextBox 11"/>
          <p:cNvSpPr txBox="1"/>
          <p:nvPr/>
        </p:nvSpPr>
        <p:spPr bwMode="auto">
          <a:xfrm>
            <a:off x="756009" y="1311364"/>
            <a:ext cx="16135798" cy="76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Política Nacional de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Resíduos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Sólidos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– Lei n</a:t>
            </a: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°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12.305/2010</a:t>
            </a:r>
            <a:endParaRPr/>
          </a:p>
        </p:txBody>
      </p:sp>
      <p:sp>
        <p:nvSpPr>
          <p:cNvPr id="1329030538" name="CaixaDeTexto 11"/>
          <p:cNvSpPr txBox="1"/>
          <p:nvPr/>
        </p:nvSpPr>
        <p:spPr bwMode="auto">
          <a:xfrm>
            <a:off x="450666" y="2474676"/>
            <a:ext cx="12507771" cy="64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b="1" i="0">
                <a:solidFill>
                  <a:schemeClr val="bg1"/>
                </a:solidFill>
                <a:latin typeface="Poppins"/>
                <a:cs typeface="Poppins"/>
              </a:rPr>
              <a:t>Art. 30</a:t>
            </a:r>
            <a:r>
              <a:rPr lang="pt-BR" sz="2400" b="1" i="0">
                <a:solidFill>
                  <a:schemeClr val="bg1"/>
                </a:solidFill>
                <a:latin typeface="Poppins"/>
                <a:cs typeface="Poppins"/>
              </a:rPr>
              <a:t>°  </a:t>
            </a:r>
            <a:r>
              <a:rPr lang="pt-BR" sz="2400" b="0" i="0">
                <a:solidFill>
                  <a:schemeClr val="bg1"/>
                </a:solidFill>
                <a:latin typeface="Poppins"/>
                <a:cs typeface="Poppins"/>
              </a:rPr>
              <a:t>É instituída a </a:t>
            </a:r>
            <a:r>
              <a:rPr lang="pt-BR" sz="2400" i="0">
                <a:solidFill>
                  <a:schemeClr val="bg1"/>
                </a:solidFill>
                <a:latin typeface="Poppins"/>
                <a:cs typeface="Poppins"/>
              </a:rPr>
              <a:t>responsabilidade compartilhada pelo ciclo de vida dos produtos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[...]</a:t>
            </a:r>
            <a:endParaRPr/>
          </a:p>
        </p:txBody>
      </p:sp>
      <p:sp>
        <p:nvSpPr>
          <p:cNvPr id="1725480099" name="CaixaDeTexto 14"/>
          <p:cNvSpPr txBox="1"/>
          <p:nvPr/>
        </p:nvSpPr>
        <p:spPr bwMode="auto">
          <a:xfrm>
            <a:off x="450666" y="4065284"/>
            <a:ext cx="12507052" cy="5934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  <a:buNone/>
              <a:defRPr/>
            </a:pPr>
            <a:r>
              <a:rPr lang="pt-BR" sz="2400" b="0" i="0">
                <a:solidFill>
                  <a:schemeClr val="bg1"/>
                </a:solidFill>
                <a:latin typeface="Poppins"/>
                <a:cs typeface="Poppins"/>
              </a:rPr>
              <a:t>Parágrafo único: A </a:t>
            </a:r>
            <a:r>
              <a:rPr lang="pt-BR"/>
              <a:t> 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responsabilidade compartilhada pelo ciclo de vida dos produtos tem por objetivo: </a:t>
            </a:r>
            <a:endParaRPr lang="pt-BR" sz="2400" b="0" i="0">
              <a:solidFill>
                <a:schemeClr val="bg1"/>
              </a:solidFill>
              <a:latin typeface="Poppins"/>
              <a:cs typeface="Poppins"/>
            </a:endParaRPr>
          </a:p>
          <a:p>
            <a:pPr marL="342900" indent="-342900" algn="just">
              <a:spcBef>
                <a:spcPts val="1125"/>
              </a:spcBef>
              <a:spcAft>
                <a:spcPts val="1125"/>
              </a:spcAft>
              <a:buFont typeface="Arial"/>
              <a:buChar char="•"/>
              <a:defRPr/>
            </a:pPr>
            <a:r>
              <a:rPr lang="pt-BR" sz="2400" b="1" i="0">
                <a:solidFill>
                  <a:schemeClr val="bg1"/>
                </a:solidFill>
                <a:latin typeface="Poppins"/>
                <a:cs typeface="Poppins"/>
              </a:rPr>
              <a:t>II - promover o aproveitamento de resíduos sólidos</a:t>
            </a:r>
            <a:r>
              <a:rPr lang="pt-BR" sz="2400" b="0" i="0">
                <a:solidFill>
                  <a:schemeClr val="bg1"/>
                </a:solidFill>
                <a:latin typeface="Poppins"/>
                <a:cs typeface="Poppins"/>
              </a:rPr>
              <a:t>, direcionando-os para a sua cadeia produtiva ou para outras cadeias produtivas; </a:t>
            </a:r>
            <a:endParaRPr/>
          </a:p>
          <a:p>
            <a:pPr marL="342900" indent="-342900" algn="just">
              <a:spcBef>
                <a:spcPts val="1125"/>
              </a:spcBef>
              <a:spcAft>
                <a:spcPts val="1125"/>
              </a:spcAft>
              <a:buFont typeface="Arial"/>
              <a:buChar char="•"/>
              <a:defRPr/>
            </a:pPr>
            <a:r>
              <a:rPr lang="pt-BR" sz="2400" b="1" i="0">
                <a:solidFill>
                  <a:schemeClr val="bg1"/>
                </a:solidFill>
                <a:latin typeface="Poppins"/>
                <a:cs typeface="Poppins"/>
              </a:rPr>
              <a:t>III - reduzir a geração de resíduos sólidos</a:t>
            </a:r>
            <a:r>
              <a:rPr lang="pt-BR" sz="2400" b="0" i="0">
                <a:solidFill>
                  <a:schemeClr val="bg1"/>
                </a:solidFill>
                <a:latin typeface="Poppins"/>
                <a:cs typeface="Poppins"/>
              </a:rPr>
              <a:t>, o desperdício de materiais, a poluição e os danos ambientais; </a:t>
            </a:r>
            <a:endParaRPr/>
          </a:p>
          <a:p>
            <a:pPr marL="342900" indent="-342900" algn="just">
              <a:spcBef>
                <a:spcPts val="1125"/>
              </a:spcBef>
              <a:spcAft>
                <a:spcPts val="1125"/>
              </a:spcAft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IV - incentivar a utilização de insumos de menor agressividade ao meio ambiente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e de maior sustentabilidade; </a:t>
            </a:r>
            <a:endParaRPr/>
          </a:p>
          <a:p>
            <a:pPr marL="342900" indent="-342900" algn="just">
              <a:spcBef>
                <a:spcPts val="1125"/>
              </a:spcBef>
              <a:spcAft>
                <a:spcPts val="1125"/>
              </a:spcAft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V - estimular o desenvolvimento de mercado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, a produção e o consumo de produtos derivados de materiais reciclados e recicláveis; </a:t>
            </a:r>
            <a:endParaRPr/>
          </a:p>
          <a:p>
            <a:pPr marL="342900" indent="-342900" algn="just">
              <a:spcBef>
                <a:spcPts val="1125"/>
              </a:spcBef>
              <a:spcAft>
                <a:spcPts val="1125"/>
              </a:spcAft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VI - propiciar que as atividades produtivas alcancem eficiência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e sustentabilidade; </a:t>
            </a:r>
            <a:endParaRPr lang="pt-BR" sz="2400" b="0" i="0">
              <a:solidFill>
                <a:schemeClr val="bg1"/>
              </a:solidFill>
              <a:latin typeface="Poppins"/>
              <a:cs typeface="Poppins"/>
            </a:endParaRPr>
          </a:p>
        </p:txBody>
      </p:sp>
      <p:grpSp>
        <p:nvGrpSpPr>
          <p:cNvPr id="245730541" name="Group 8"/>
          <p:cNvGrpSpPr/>
          <p:nvPr/>
        </p:nvGrpSpPr>
        <p:grpSpPr bwMode="auto">
          <a:xfrm>
            <a:off x="13870267" y="5143500"/>
            <a:ext cx="3967067" cy="3463587"/>
            <a:chOff x="18129" y="0"/>
            <a:chExt cx="800037" cy="698500"/>
          </a:xfrm>
        </p:grpSpPr>
        <p:sp>
          <p:nvSpPr>
            <p:cNvPr id="10" name="Freeform 9"/>
            <p:cNvSpPr/>
            <p:nvPr/>
          </p:nvSpPr>
          <p:spPr bwMode="auto">
            <a:xfrm>
              <a:off x="18129" y="0"/>
              <a:ext cx="800037" cy="698500"/>
            </a:xfrm>
            <a:custGeom>
              <a:avLst/>
              <a:gdLst/>
              <a:ahLst/>
              <a:cxnLst/>
              <a:rect l="l" t="t" r="r" b="b"/>
              <a:pathLst>
                <a:path w="800037" h="698500" fill="norm" stroke="1" extrusionOk="0">
                  <a:moveTo>
                    <a:pt x="784367" y="407343"/>
                  </a:moveTo>
                  <a:lnTo>
                    <a:pt x="648766" y="640407"/>
                  </a:lnTo>
                  <a:cubicBezTo>
                    <a:pt x="627840" y="676374"/>
                    <a:pt x="589368" y="698500"/>
                    <a:pt x="547757" y="698500"/>
                  </a:cubicBezTo>
                  <a:lnTo>
                    <a:pt x="252281" y="698500"/>
                  </a:lnTo>
                  <a:cubicBezTo>
                    <a:pt x="210670" y="698500"/>
                    <a:pt x="172198" y="676374"/>
                    <a:pt x="151272" y="640407"/>
                  </a:cubicBezTo>
                  <a:lnTo>
                    <a:pt x="15670" y="407343"/>
                  </a:lnTo>
                  <a:cubicBezTo>
                    <a:pt x="-5223" y="371432"/>
                    <a:pt x="-5223" y="327068"/>
                    <a:pt x="15670" y="291157"/>
                  </a:cubicBezTo>
                  <a:lnTo>
                    <a:pt x="151272" y="58093"/>
                  </a:lnTo>
                  <a:cubicBezTo>
                    <a:pt x="172198" y="22126"/>
                    <a:pt x="210670" y="0"/>
                    <a:pt x="252281" y="0"/>
                  </a:cubicBezTo>
                  <a:lnTo>
                    <a:pt x="547757" y="0"/>
                  </a:lnTo>
                  <a:cubicBezTo>
                    <a:pt x="589368" y="0"/>
                    <a:pt x="627840" y="22126"/>
                    <a:pt x="648766" y="58093"/>
                  </a:cubicBezTo>
                  <a:lnTo>
                    <a:pt x="784367" y="291157"/>
                  </a:lnTo>
                  <a:cubicBezTo>
                    <a:pt x="805261" y="327068"/>
                    <a:pt x="805261" y="371432"/>
                    <a:pt x="784367" y="407343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2266" t="0" r="-29656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69385617" name="Group 2"/>
          <p:cNvGrpSpPr/>
          <p:nvPr/>
        </p:nvGrpSpPr>
        <p:grpSpPr bwMode="auto">
          <a:xfrm>
            <a:off x="0" y="-199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65572600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714748701" name="Group 4"/>
          <p:cNvGrpSpPr/>
          <p:nvPr/>
        </p:nvGrpSpPr>
        <p:grpSpPr bwMode="auto">
          <a:xfrm>
            <a:off x="542231" y="1878552"/>
            <a:ext cx="193834" cy="814768"/>
            <a:chOff x="0" y="0"/>
            <a:chExt cx="258445" cy="1086358"/>
          </a:xfrm>
        </p:grpSpPr>
        <p:sp>
          <p:nvSpPr>
            <p:cNvPr id="9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952186656" name="TextBox 11"/>
          <p:cNvSpPr txBox="1"/>
          <p:nvPr/>
        </p:nvSpPr>
        <p:spPr bwMode="auto">
          <a:xfrm>
            <a:off x="916711" y="1930051"/>
            <a:ext cx="16973940" cy="70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Princípios da economia circular</a:t>
            </a:r>
            <a:endParaRPr/>
          </a:p>
        </p:txBody>
      </p:sp>
      <p:sp>
        <p:nvSpPr>
          <p:cNvPr id="773733328" name="CaixaDeTexto 4"/>
          <p:cNvSpPr txBox="1"/>
          <p:nvPr/>
        </p:nvSpPr>
        <p:spPr bwMode="auto">
          <a:xfrm>
            <a:off x="542231" y="2874081"/>
            <a:ext cx="11791018" cy="779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Pensamento sistêmico: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consideram os impactos ambientais, sociais e econômicos;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Geração de valor: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organizações recuperam, retêm ou agregam valor com soluções socioeconômicas e ambientalmente eficazes;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Compartilhamento de valor: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colaboração ao longo da cadeia ou rede de valor para o bem-estar da sociedade;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Gerenciamento de recursos: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organizações gerenciam estoques e fluxos de forma sustentável;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Rastreabilidade de recursos: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organizações coletam e mantêm dados para rastreamento dos recursos;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Resiliência dos ecossistemas: 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implementação de práticas que protegem e contribuem para resiliência e regeneração dos ecossistemas e a biodiversidade.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endParaRPr lang="pt-BR" sz="2400">
              <a:solidFill>
                <a:schemeClr val="bg1"/>
              </a:solidFill>
              <a:latin typeface="Poppins"/>
              <a:cs typeface="Poppins"/>
            </a:endParaRPr>
          </a:p>
        </p:txBody>
      </p:sp>
      <p:grpSp>
        <p:nvGrpSpPr>
          <p:cNvPr id="626211596" name="Group 10"/>
          <p:cNvGrpSpPr/>
          <p:nvPr/>
        </p:nvGrpSpPr>
        <p:grpSpPr bwMode="auto">
          <a:xfrm>
            <a:off x="12655286" y="3578082"/>
            <a:ext cx="6236228" cy="5260273"/>
            <a:chOff x="0" y="0"/>
            <a:chExt cx="836296" cy="698500"/>
          </a:xfrm>
        </p:grpSpPr>
        <p:sp>
          <p:nvSpPr>
            <p:cNvPr id="13" name="Freeform 11"/>
            <p:cNvSpPr/>
            <p:nvPr/>
          </p:nvSpPr>
          <p:spPr bwMode="auto">
            <a:xfrm>
              <a:off x="15014" y="0"/>
              <a:ext cx="806266" cy="698500"/>
            </a:xfrm>
            <a:custGeom>
              <a:avLst/>
              <a:gdLst/>
              <a:ahLst/>
              <a:cxnLst/>
              <a:rect l="l" t="t" r="r" b="b"/>
              <a:pathLst>
                <a:path w="806266" h="698500" fill="norm" stroke="1" extrusionOk="0">
                  <a:moveTo>
                    <a:pt x="793287" y="397363"/>
                  </a:moveTo>
                  <a:lnTo>
                    <a:pt x="646074" y="650387"/>
                  </a:lnTo>
                  <a:cubicBezTo>
                    <a:pt x="628743" y="680175"/>
                    <a:pt x="596879" y="698500"/>
                    <a:pt x="562416" y="698500"/>
                  </a:cubicBezTo>
                  <a:lnTo>
                    <a:pt x="243849" y="698500"/>
                  </a:lnTo>
                  <a:cubicBezTo>
                    <a:pt x="209386" y="698500"/>
                    <a:pt x="177523" y="680175"/>
                    <a:pt x="160192" y="650387"/>
                  </a:cubicBezTo>
                  <a:lnTo>
                    <a:pt x="12978" y="397363"/>
                  </a:lnTo>
                  <a:cubicBezTo>
                    <a:pt x="-4326" y="367622"/>
                    <a:pt x="-4326" y="330878"/>
                    <a:pt x="12978" y="301137"/>
                  </a:cubicBezTo>
                  <a:lnTo>
                    <a:pt x="160192" y="48113"/>
                  </a:lnTo>
                  <a:cubicBezTo>
                    <a:pt x="177523" y="18325"/>
                    <a:pt x="209386" y="0"/>
                    <a:pt x="243849" y="0"/>
                  </a:cubicBezTo>
                  <a:lnTo>
                    <a:pt x="562416" y="0"/>
                  </a:lnTo>
                  <a:cubicBezTo>
                    <a:pt x="596879" y="0"/>
                    <a:pt x="628743" y="18325"/>
                    <a:pt x="646074" y="48113"/>
                  </a:cubicBezTo>
                  <a:lnTo>
                    <a:pt x="793287" y="301137"/>
                  </a:lnTo>
                  <a:cubicBezTo>
                    <a:pt x="810592" y="330878"/>
                    <a:pt x="810592" y="367622"/>
                    <a:pt x="793287" y="397363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53" t="-22064" r="52" b="-22063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72710776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962478651" name="Group 6"/>
          <p:cNvGrpSpPr/>
          <p:nvPr/>
        </p:nvGrpSpPr>
        <p:grpSpPr bwMode="auto">
          <a:xfrm>
            <a:off x="15773400" y="535610"/>
            <a:ext cx="1592008" cy="1469612"/>
            <a:chOff x="0" y="0"/>
            <a:chExt cx="2122678" cy="195948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22224231" name="Group 4"/>
          <p:cNvGrpSpPr/>
          <p:nvPr/>
        </p:nvGrpSpPr>
        <p:grpSpPr bwMode="auto">
          <a:xfrm>
            <a:off x="542231" y="1878552"/>
            <a:ext cx="193834" cy="814768"/>
            <a:chOff x="0" y="0"/>
            <a:chExt cx="258445" cy="1086358"/>
          </a:xfrm>
        </p:grpSpPr>
        <p:sp>
          <p:nvSpPr>
            <p:cNvPr id="9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18133623" name="TextBox 11"/>
          <p:cNvSpPr txBox="1"/>
          <p:nvPr/>
        </p:nvSpPr>
        <p:spPr bwMode="auto">
          <a:xfrm>
            <a:off x="916711" y="1930051"/>
            <a:ext cx="16973940" cy="70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Design para a circularidade</a:t>
            </a:r>
            <a:endParaRPr/>
          </a:p>
        </p:txBody>
      </p:sp>
      <p:sp>
        <p:nvSpPr>
          <p:cNvPr id="1596889249" name="CaixaDeTexto 4"/>
          <p:cNvSpPr txBox="1"/>
          <p:nvPr/>
        </p:nvSpPr>
        <p:spPr bwMode="auto">
          <a:xfrm>
            <a:off x="542231" y="3052500"/>
            <a:ext cx="12250154" cy="502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Repensar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soluções de modo que elas possam ser facilmente reparadas, mantidas, recondicionadas, remanufaturadas, atualizadas ou reutilizadas;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Minimizar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o uso de recursos;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Prolongar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a vida útil dos produtos;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Otimização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do número de ciclos e processos de recuperação do valor;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Prevenir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o uso ou a liberação de substâncias que possam prejudicar a saúde humana e a resiliência dos ecossistemas;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Considerar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a sustentabilidade durante toda a vida útil do  produto;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2400" b="1">
                <a:solidFill>
                  <a:schemeClr val="bg1"/>
                </a:solidFill>
                <a:latin typeface="Poppins"/>
                <a:cs typeface="Poppins"/>
              </a:rPr>
              <a:t>Explorar</a:t>
            </a:r>
            <a:r>
              <a:rPr lang="pt-BR" sz="2400">
                <a:solidFill>
                  <a:schemeClr val="bg1"/>
                </a:solidFill>
                <a:latin typeface="Poppins"/>
                <a:cs typeface="Poppins"/>
              </a:rPr>
              <a:t> novas relações com clientes, fornecedores e parceiros.</a:t>
            </a:r>
            <a:endParaRPr/>
          </a:p>
        </p:txBody>
      </p:sp>
      <p:grpSp>
        <p:nvGrpSpPr>
          <p:cNvPr id="1170700169" name="Group 10"/>
          <p:cNvGrpSpPr/>
          <p:nvPr/>
        </p:nvGrpSpPr>
        <p:grpSpPr bwMode="auto">
          <a:xfrm>
            <a:off x="13189734" y="3083594"/>
            <a:ext cx="4700917" cy="4326110"/>
            <a:chOff x="0" y="0"/>
            <a:chExt cx="836296" cy="698500"/>
          </a:xfrm>
        </p:grpSpPr>
        <p:sp>
          <p:nvSpPr>
            <p:cNvPr id="11" name="Freeform 11"/>
            <p:cNvSpPr/>
            <p:nvPr/>
          </p:nvSpPr>
          <p:spPr bwMode="auto">
            <a:xfrm>
              <a:off x="15014" y="0"/>
              <a:ext cx="806266" cy="698500"/>
            </a:xfrm>
            <a:custGeom>
              <a:avLst/>
              <a:gdLst/>
              <a:ahLst/>
              <a:cxnLst/>
              <a:rect l="l" t="t" r="r" b="b"/>
              <a:pathLst>
                <a:path w="806266" h="698500" fill="norm" stroke="1" extrusionOk="0">
                  <a:moveTo>
                    <a:pt x="793287" y="397363"/>
                  </a:moveTo>
                  <a:lnTo>
                    <a:pt x="646074" y="650387"/>
                  </a:lnTo>
                  <a:cubicBezTo>
                    <a:pt x="628743" y="680175"/>
                    <a:pt x="596879" y="698500"/>
                    <a:pt x="562416" y="698500"/>
                  </a:cubicBezTo>
                  <a:lnTo>
                    <a:pt x="243849" y="698500"/>
                  </a:lnTo>
                  <a:cubicBezTo>
                    <a:pt x="209386" y="698500"/>
                    <a:pt x="177523" y="680175"/>
                    <a:pt x="160192" y="650387"/>
                  </a:cubicBezTo>
                  <a:lnTo>
                    <a:pt x="12978" y="397363"/>
                  </a:lnTo>
                  <a:cubicBezTo>
                    <a:pt x="-4326" y="367622"/>
                    <a:pt x="-4326" y="330878"/>
                    <a:pt x="12978" y="301137"/>
                  </a:cubicBezTo>
                  <a:lnTo>
                    <a:pt x="160192" y="48113"/>
                  </a:lnTo>
                  <a:cubicBezTo>
                    <a:pt x="177523" y="18325"/>
                    <a:pt x="209386" y="0"/>
                    <a:pt x="243849" y="0"/>
                  </a:cubicBezTo>
                  <a:lnTo>
                    <a:pt x="562416" y="0"/>
                  </a:lnTo>
                  <a:cubicBezTo>
                    <a:pt x="596879" y="0"/>
                    <a:pt x="628743" y="18325"/>
                    <a:pt x="646074" y="48113"/>
                  </a:cubicBezTo>
                  <a:lnTo>
                    <a:pt x="793287" y="301137"/>
                  </a:lnTo>
                  <a:cubicBezTo>
                    <a:pt x="810592" y="330878"/>
                    <a:pt x="810592" y="367622"/>
                    <a:pt x="793287" y="397363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1862" t="-13308" r="-1861" b="-6418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7d7eb1-d33c-402d-80d7-1f2c3e9cc8d1">
      <Terms xmlns="http://schemas.microsoft.com/office/infopath/2007/PartnerControls"/>
    </lcf76f155ced4ddcb4097134ff3c332f>
    <_Flow_SignoffStatus xmlns="b87d7eb1-d33c-402d-80d7-1f2c3e9cc8d1" xsi:nil="true"/>
    <TaxCatchAll xmlns="275a8fa0-0c37-48bc-a284-ae4570ae45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CB2A08160F646BA6D0E70479B4341" ma:contentTypeVersion="16" ma:contentTypeDescription="Create a new document." ma:contentTypeScope="" ma:versionID="eda987a504dc831f8f4eb47cb8bee13e">
  <xsd:schema xmlns:xsd="http://www.w3.org/2001/XMLSchema" xmlns:xs="http://www.w3.org/2001/XMLSchema" xmlns:p="http://schemas.microsoft.com/office/2006/metadata/properties" xmlns:ns2="b87d7eb1-d33c-402d-80d7-1f2c3e9cc8d1" xmlns:ns3="275a8fa0-0c37-48bc-a284-ae4570ae451e" targetNamespace="http://schemas.microsoft.com/office/2006/metadata/properties" ma:root="true" ma:fieldsID="f527148781259f268b73491012e0654b" ns2:_="" ns3:_="">
    <xsd:import namespace="b87d7eb1-d33c-402d-80d7-1f2c3e9cc8d1"/>
    <xsd:import namespace="275a8fa0-0c37-48bc-a284-ae4570ae45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d7eb1-d33c-402d-80d7-1f2c3e9cc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5F_x002d_off_x005F_x0020_status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d7cf1a9-d00e-4384-a3fd-9fe6e53fa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a8fa0-0c37-48bc-a284-ae4570ae45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5c7a98-e1eb-45d7-83b5-c3758965f13e}" ma:internalName="TaxCatchAll" ma:showField="CatchAllData" ma:web="275a8fa0-0c37-48bc-a284-ae4570ae45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This value indicates the number of saves or revisions. The application is responsible for updating this value after each revision.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6e205632-fc61-4ff2-ab82-5ae1418cd670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1f25a0ed-f936-4397-b3af-1989766acd49">
  <ds:schemaRefs>
    <ds:schemaRef ds:uri="275a8fa0-0c37-48bc-a284-ae4570ae451e"/>
    <ds:schemaRef ds:uri="b87d7eb1-d33c-402d-80d7-1f2c3e9cc8d1"/>
    <ds:schemaRef ds:uri="http://schemas.microsoft.com/office/2006/metadata/properties"/>
    <ds:schemaRef ds:uri="http://schemas.microsoft.com/office/infopath/2007/PartnerControls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ca953946-eeed-4d5b-966d-eae22bc78cea">
  <ds:schemaRefs>
    <ds:schemaRef ds:uri="275a8fa0-0c37-48bc-a284-ae4570ae451e"/>
    <ds:schemaRef ds:uri="b87d7eb1-d33c-402d-80d7-1f2c3e9cc8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ONLYOFFICE/9.3.0.140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Profissionais da Química e a Economia Circular.pptx</dc:title>
  <dc:identifier>DAHIKG2rRKE</dc:identifier>
  <cp:lastModifiedBy/>
  <cp:revision>50</cp:revision>
  <dcterms:created xsi:type="dcterms:W3CDTF">2006-08-16T00:00:00Z</dcterms:created>
  <dcterms:modified xsi:type="dcterms:W3CDTF">2026-05-05T04:10:55Z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0x010100B32CB2A08160F646BA6D0E70479B4341</vt:lpwstr>
  </property>
  <property fmtid="{D5CDD505-2E9C-101B-9397-08002B2CF9AE}" pid="3" name="MediaServiceImageTags">
    <vt:lpwstr/>
  </property>
</Properties>
</file>